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slideLayout" Target="../slideLayouts/slideLayout1.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slideLayout" Target="../slideLayouts/slideLayout1.xml"/><Relationship Id="rId7"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80E26"/>
          </a:solidFill>
          <a:ln w="7620">
            <a:solidFill>
              <a:srgbClr val="565151"/>
            </a:solidFill>
            <a:prstDash val="solid"/>
          </a:ln>
        </p:spPr>
      </p:sp>
      <p:sp>
        <p:nvSpPr>
          <p:cNvPr id="4" name="Text 1"/>
          <p:cNvSpPr/>
          <p:nvPr/>
        </p:nvSpPr>
        <p:spPr>
          <a:xfrm>
            <a:off x="671989" y="489176"/>
            <a:ext cx="4785360" cy="578053"/>
          </a:xfrm>
          <a:prstGeom prst="rect">
            <a:avLst/>
          </a:prstGeom>
          <a:noFill/>
          <a:ln/>
        </p:spPr>
        <p:txBody>
          <a:bodyPr wrap="none" rtlCol="0" anchor="t"/>
          <a:lstStyle/>
          <a:p>
            <a:pPr indent="0" marL="0">
              <a:lnSpc>
                <a:spcPts val="4586"/>
              </a:lnSpc>
              <a:buNone/>
            </a:pPr>
            <a:r>
              <a:rPr lang="en-US" sz="3528" dirty="0">
                <a:solidFill>
                  <a:srgbClr val="FFFFFF"/>
                </a:solidFill>
                <a:latin typeface="Fraunces" pitchFamily="34" charset="0"/>
                <a:ea typeface="Fraunces" pitchFamily="34" charset="-122"/>
                <a:cs typeface="Fraunces" pitchFamily="34" charset="-120"/>
              </a:rPr>
              <a:t>Bike Sale Presentation</a:t>
            </a:r>
            <a:endParaRPr lang="en-US" sz="3528" dirty="0"/>
          </a:p>
        </p:txBody>
      </p:sp>
      <p:pic>
        <p:nvPicPr>
          <p:cNvPr id="5" name="Image 1" descr="preencoded.png">    </p:cNvPr>
          <p:cNvPicPr>
            <a:picLocks noChangeAspect="1"/>
          </p:cNvPicPr>
          <p:nvPr/>
        </p:nvPicPr>
        <p:blipFill>
          <a:blip r:embed="rId2"/>
          <a:stretch>
            <a:fillRect/>
          </a:stretch>
        </p:blipFill>
        <p:spPr>
          <a:xfrm>
            <a:off x="671989" y="1333977"/>
            <a:ext cx="13286423" cy="1097603"/>
          </a:xfrm>
          <a:prstGeom prst="rect">
            <a:avLst/>
          </a:prstGeom>
        </p:spPr>
      </p:pic>
      <p:pic>
        <p:nvPicPr>
          <p:cNvPr id="6" name="Image 2" descr="preencoded.png">    </p:cNvPr>
          <p:cNvPicPr>
            <a:picLocks noChangeAspect="1"/>
          </p:cNvPicPr>
          <p:nvPr/>
        </p:nvPicPr>
        <p:blipFill>
          <a:blip r:embed="rId3"/>
          <a:stretch>
            <a:fillRect/>
          </a:stretch>
        </p:blipFill>
        <p:spPr>
          <a:xfrm>
            <a:off x="671989" y="2653890"/>
            <a:ext cx="13286423" cy="1097603"/>
          </a:xfrm>
          <a:prstGeom prst="rect">
            <a:avLst/>
          </a:prstGeom>
        </p:spPr>
      </p:pic>
      <p:pic>
        <p:nvPicPr>
          <p:cNvPr id="7" name="Image 3" descr="preencoded.png">    </p:cNvPr>
          <p:cNvPicPr>
            <a:picLocks noChangeAspect="1"/>
          </p:cNvPicPr>
          <p:nvPr/>
        </p:nvPicPr>
        <p:blipFill>
          <a:blip r:embed="rId4"/>
          <a:stretch>
            <a:fillRect/>
          </a:stretch>
        </p:blipFill>
        <p:spPr>
          <a:xfrm>
            <a:off x="671989" y="3973803"/>
            <a:ext cx="13286423" cy="1097603"/>
          </a:xfrm>
          <a:prstGeom prst="rect">
            <a:avLst/>
          </a:prstGeom>
        </p:spPr>
      </p:pic>
      <p:pic>
        <p:nvPicPr>
          <p:cNvPr id="8" name="Image 4" descr="preencoded.png">    </p:cNvPr>
          <p:cNvPicPr>
            <a:picLocks noChangeAspect="1"/>
          </p:cNvPicPr>
          <p:nvPr/>
        </p:nvPicPr>
        <p:blipFill>
          <a:blip r:embed="rId5"/>
          <a:stretch>
            <a:fillRect/>
          </a:stretch>
        </p:blipFill>
        <p:spPr>
          <a:xfrm>
            <a:off x="671989" y="5293716"/>
            <a:ext cx="13286423" cy="1097603"/>
          </a:xfrm>
          <a:prstGeom prst="rect">
            <a:avLst/>
          </a:prstGeom>
        </p:spPr>
      </p:pic>
      <p:pic>
        <p:nvPicPr>
          <p:cNvPr id="9" name="Image 5" descr="preencoded.png">    </p:cNvPr>
          <p:cNvPicPr>
            <a:picLocks noChangeAspect="1"/>
          </p:cNvPicPr>
          <p:nvPr/>
        </p:nvPicPr>
        <p:blipFill>
          <a:blip r:embed="rId6"/>
          <a:stretch>
            <a:fillRect/>
          </a:stretch>
        </p:blipFill>
        <p:spPr>
          <a:xfrm>
            <a:off x="671989" y="6613629"/>
            <a:ext cx="13286423" cy="10976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80E26"/>
          </a:solidFill>
          <a:ln w="7620">
            <a:solidFill>
              <a:srgbClr val="565151"/>
            </a:solidFill>
            <a:prstDash val="solid"/>
          </a:ln>
        </p:spPr>
      </p:sp>
      <p:sp>
        <p:nvSpPr>
          <p:cNvPr id="4" name="Text 1"/>
          <p:cNvSpPr/>
          <p:nvPr/>
        </p:nvSpPr>
        <p:spPr>
          <a:xfrm>
            <a:off x="833199" y="2309493"/>
            <a:ext cx="12001500" cy="573325"/>
          </a:xfrm>
          <a:prstGeom prst="rect">
            <a:avLst/>
          </a:prstGeom>
          <a:noFill/>
          <a:ln/>
        </p:spPr>
        <p:txBody>
          <a:bodyPr wrap="none" rtlCol="0" anchor="t"/>
          <a:lstStyle/>
          <a:p>
            <a:pPr indent="0" marL="0">
              <a:lnSpc>
                <a:spcPts val="4549"/>
              </a:lnSpc>
              <a:buNone/>
            </a:pPr>
            <a:r>
              <a:rPr lang="en-US" sz="3499" dirty="0">
                <a:solidFill>
                  <a:srgbClr val="FFFFFF"/>
                </a:solidFill>
                <a:latin typeface="Fraunces" pitchFamily="34" charset="0"/>
                <a:ea typeface="Fraunces" pitchFamily="34" charset="-122"/>
                <a:cs typeface="Fraunces" pitchFamily="34" charset="-120"/>
              </a:rPr>
              <a:t>Query 9: Determining the average income of each gender</a:t>
            </a:r>
            <a:endParaRPr lang="en-US" sz="3499" dirty="0"/>
          </a:p>
        </p:txBody>
      </p:sp>
      <p:sp>
        <p:nvSpPr>
          <p:cNvPr id="5" name="Text 2"/>
          <p:cNvSpPr/>
          <p:nvPr/>
        </p:nvSpPr>
        <p:spPr>
          <a:xfrm>
            <a:off x="833199" y="3213624"/>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SELECT Gender, AVG(Income) AS Average_Income</a:t>
            </a:r>
            <a:endParaRPr lang="en-US" sz="1750" dirty="0"/>
          </a:p>
        </p:txBody>
      </p:sp>
      <p:sp>
        <p:nvSpPr>
          <p:cNvPr id="6" name="Text 3"/>
          <p:cNvSpPr/>
          <p:nvPr/>
        </p:nvSpPr>
        <p:spPr>
          <a:xfrm>
            <a:off x="833199" y="3831033"/>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FROM Bike_sale</a:t>
            </a:r>
            <a:endParaRPr lang="en-US" sz="1750" dirty="0"/>
          </a:p>
        </p:txBody>
      </p:sp>
      <p:sp>
        <p:nvSpPr>
          <p:cNvPr id="7" name="Text 4"/>
          <p:cNvSpPr/>
          <p:nvPr/>
        </p:nvSpPr>
        <p:spPr>
          <a:xfrm>
            <a:off x="833199" y="4448442"/>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GROUP BY Gender;</a:t>
            </a:r>
            <a:endParaRPr lang="en-US" sz="1750" dirty="0"/>
          </a:p>
        </p:txBody>
      </p:sp>
      <p:sp>
        <p:nvSpPr>
          <p:cNvPr id="8" name="Text 5"/>
          <p:cNvSpPr/>
          <p:nvPr/>
        </p:nvSpPr>
        <p:spPr>
          <a:xfrm>
            <a:off x="833199" y="5065851"/>
            <a:ext cx="12964001" cy="793744"/>
          </a:xfrm>
          <a:prstGeom prst="rect">
            <a:avLst/>
          </a:prstGeom>
          <a:noFill/>
          <a:ln/>
        </p:spPr>
        <p:txBody>
          <a:bodyPr wrap="squar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Explanation: This query calculates the average income for each gender by grouping the data based on the Gender column.</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80E26"/>
          </a:solidFill>
          <a:ln w="7620">
            <a:solidFill>
              <a:srgbClr val="565151"/>
            </a:solidFill>
            <a:prstDash val="solid"/>
          </a:ln>
        </p:spPr>
      </p:sp>
      <p:sp>
        <p:nvSpPr>
          <p:cNvPr id="4" name="Text 1"/>
          <p:cNvSpPr/>
          <p:nvPr/>
        </p:nvSpPr>
        <p:spPr>
          <a:xfrm>
            <a:off x="833199" y="2309493"/>
            <a:ext cx="12283440" cy="573325"/>
          </a:xfrm>
          <a:prstGeom prst="rect">
            <a:avLst/>
          </a:prstGeom>
          <a:noFill/>
          <a:ln/>
        </p:spPr>
        <p:txBody>
          <a:bodyPr wrap="none" rtlCol="0" anchor="t"/>
          <a:lstStyle/>
          <a:p>
            <a:pPr indent="0" marL="0">
              <a:lnSpc>
                <a:spcPts val="4549"/>
              </a:lnSpc>
              <a:buNone/>
            </a:pPr>
            <a:r>
              <a:rPr lang="en-US" sz="3499" dirty="0">
                <a:solidFill>
                  <a:srgbClr val="FFFFFF"/>
                </a:solidFill>
                <a:latin typeface="Fraunces" pitchFamily="34" charset="0"/>
                <a:ea typeface="Fraunces" pitchFamily="34" charset="-122"/>
                <a:cs typeface="Fraunces" pitchFamily="34" charset="-120"/>
              </a:rPr>
              <a:t>Query 10: Calculating the number of sold and unsold bikes</a:t>
            </a:r>
            <a:endParaRPr lang="en-US" sz="3499" dirty="0"/>
          </a:p>
        </p:txBody>
      </p:sp>
      <p:sp>
        <p:nvSpPr>
          <p:cNvPr id="5" name="Text 2"/>
          <p:cNvSpPr/>
          <p:nvPr/>
        </p:nvSpPr>
        <p:spPr>
          <a:xfrm>
            <a:off x="833199" y="3213624"/>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SELECT SUM(CASE WHEN Purchased_Bike = 1 THEN 1 ELSE 0 END) AS Sold_Bikes,</a:t>
            </a:r>
            <a:endParaRPr lang="en-US" sz="1750" dirty="0"/>
          </a:p>
        </p:txBody>
      </p:sp>
      <p:sp>
        <p:nvSpPr>
          <p:cNvPr id="6" name="Text 3"/>
          <p:cNvSpPr/>
          <p:nvPr/>
        </p:nvSpPr>
        <p:spPr>
          <a:xfrm>
            <a:off x="833199" y="3831033"/>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SUM(CASE WHEN Purchased_Bike = 0 THEN 1 ELSE 0 END) AS Unsold_Bikes</a:t>
            </a:r>
            <a:endParaRPr lang="en-US" sz="1750" dirty="0"/>
          </a:p>
        </p:txBody>
      </p:sp>
      <p:sp>
        <p:nvSpPr>
          <p:cNvPr id="7" name="Text 4"/>
          <p:cNvSpPr/>
          <p:nvPr/>
        </p:nvSpPr>
        <p:spPr>
          <a:xfrm>
            <a:off x="833199" y="4448442"/>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FROM Bike_sale;</a:t>
            </a:r>
            <a:endParaRPr lang="en-US" sz="1750" dirty="0"/>
          </a:p>
        </p:txBody>
      </p:sp>
      <p:sp>
        <p:nvSpPr>
          <p:cNvPr id="8" name="Text 5"/>
          <p:cNvSpPr/>
          <p:nvPr/>
        </p:nvSpPr>
        <p:spPr>
          <a:xfrm>
            <a:off x="833199" y="5065851"/>
            <a:ext cx="12964001" cy="793744"/>
          </a:xfrm>
          <a:prstGeom prst="rect">
            <a:avLst/>
          </a:prstGeom>
          <a:noFill/>
          <a:ln/>
        </p:spPr>
        <p:txBody>
          <a:bodyPr wrap="squar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Explanation: This query calculates the total number of sold and unsold bikes by summing the values of the Purchased_Bike column.</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80E26"/>
          </a:solidFill>
          <a:ln w="7620">
            <a:solidFill>
              <a:srgbClr val="565151"/>
            </a:solidFill>
            <a:prstDash val="solid"/>
          </a:ln>
        </p:spPr>
      </p:sp>
      <p:sp>
        <p:nvSpPr>
          <p:cNvPr id="4" name="Text 1"/>
          <p:cNvSpPr/>
          <p:nvPr/>
        </p:nvSpPr>
        <p:spPr>
          <a:xfrm>
            <a:off x="799862" y="582189"/>
            <a:ext cx="5715000" cy="688085"/>
          </a:xfrm>
          <a:prstGeom prst="rect">
            <a:avLst/>
          </a:prstGeom>
          <a:noFill/>
          <a:ln/>
        </p:spPr>
        <p:txBody>
          <a:bodyPr wrap="none" rtlCol="0" anchor="t"/>
          <a:lstStyle/>
          <a:p>
            <a:pPr indent="0" marL="0">
              <a:lnSpc>
                <a:spcPts val="5459"/>
              </a:lnSpc>
              <a:buNone/>
            </a:pPr>
            <a:r>
              <a:rPr lang="en-US" sz="4199" dirty="0">
                <a:solidFill>
                  <a:srgbClr val="FFFFFF"/>
                </a:solidFill>
                <a:latin typeface="Fraunces" pitchFamily="34" charset="0"/>
                <a:ea typeface="Fraunces" pitchFamily="34" charset="-122"/>
                <a:cs typeface="Fraunces" pitchFamily="34" charset="-120"/>
              </a:rPr>
              <a:t>Bike Sale Presentation</a:t>
            </a:r>
            <a:endParaRPr lang="en-US" sz="4199" dirty="0"/>
          </a:p>
        </p:txBody>
      </p:sp>
      <p:pic>
        <p:nvPicPr>
          <p:cNvPr id="5" name="Image 1" descr="preencoded.png">    </p:cNvPr>
          <p:cNvPicPr>
            <a:picLocks noChangeAspect="1"/>
          </p:cNvPicPr>
          <p:nvPr/>
        </p:nvPicPr>
        <p:blipFill>
          <a:blip r:embed="rId2"/>
          <a:stretch>
            <a:fillRect/>
          </a:stretch>
        </p:blipFill>
        <p:spPr>
          <a:xfrm>
            <a:off x="799862" y="1587843"/>
            <a:ext cx="13030676" cy="1291666"/>
          </a:xfrm>
          <a:prstGeom prst="rect">
            <a:avLst/>
          </a:prstGeom>
        </p:spPr>
      </p:pic>
      <p:pic>
        <p:nvPicPr>
          <p:cNvPr id="6" name="Image 2" descr="preencoded.png">    </p:cNvPr>
          <p:cNvPicPr>
            <a:picLocks noChangeAspect="1"/>
          </p:cNvPicPr>
          <p:nvPr/>
        </p:nvPicPr>
        <p:blipFill>
          <a:blip r:embed="rId3"/>
          <a:stretch>
            <a:fillRect/>
          </a:stretch>
        </p:blipFill>
        <p:spPr>
          <a:xfrm>
            <a:off x="799862" y="3144012"/>
            <a:ext cx="13030676" cy="1291666"/>
          </a:xfrm>
          <a:prstGeom prst="rect">
            <a:avLst/>
          </a:prstGeom>
        </p:spPr>
      </p:pic>
      <p:pic>
        <p:nvPicPr>
          <p:cNvPr id="7" name="Image 3" descr="preencoded.png">    </p:cNvPr>
          <p:cNvPicPr>
            <a:picLocks noChangeAspect="1"/>
          </p:cNvPicPr>
          <p:nvPr/>
        </p:nvPicPr>
        <p:blipFill>
          <a:blip r:embed="rId4"/>
          <a:stretch>
            <a:fillRect/>
          </a:stretch>
        </p:blipFill>
        <p:spPr>
          <a:xfrm>
            <a:off x="799862" y="4700180"/>
            <a:ext cx="13030676" cy="1291666"/>
          </a:xfrm>
          <a:prstGeom prst="rect">
            <a:avLst/>
          </a:prstGeom>
        </p:spPr>
      </p:pic>
      <p:pic>
        <p:nvPicPr>
          <p:cNvPr id="8" name="Image 4" descr="preencoded.png">    </p:cNvPr>
          <p:cNvPicPr>
            <a:picLocks noChangeAspect="1"/>
          </p:cNvPicPr>
          <p:nvPr/>
        </p:nvPicPr>
        <p:blipFill>
          <a:blip r:embed="rId5"/>
          <a:stretch>
            <a:fillRect/>
          </a:stretch>
        </p:blipFill>
        <p:spPr>
          <a:xfrm>
            <a:off x="799862" y="6256349"/>
            <a:ext cx="13030676" cy="129166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80E26"/>
          </a:solidFill>
          <a:ln w="7620">
            <a:solidFill>
              <a:srgbClr val="565151"/>
            </a:solidFill>
            <a:prstDash val="solid"/>
          </a:ln>
        </p:spPr>
      </p:sp>
      <p:sp>
        <p:nvSpPr>
          <p:cNvPr id="4" name="Text 1"/>
          <p:cNvSpPr/>
          <p:nvPr/>
        </p:nvSpPr>
        <p:spPr>
          <a:xfrm>
            <a:off x="833199" y="898222"/>
            <a:ext cx="12964001" cy="1146651"/>
          </a:xfrm>
          <a:prstGeom prst="rect">
            <a:avLst/>
          </a:prstGeom>
          <a:noFill/>
          <a:ln/>
        </p:spPr>
        <p:txBody>
          <a:bodyPr wrap="square" rtlCol="0" anchor="t"/>
          <a:lstStyle/>
          <a:p>
            <a:pPr indent="0" marL="0">
              <a:lnSpc>
                <a:spcPts val="4549"/>
              </a:lnSpc>
              <a:buNone/>
            </a:pPr>
            <a:r>
              <a:rPr lang="en-US" sz="3499" dirty="0">
                <a:solidFill>
                  <a:srgbClr val="FFFFFF"/>
                </a:solidFill>
                <a:latin typeface="Fraunces" pitchFamily="34" charset="0"/>
                <a:ea typeface="Fraunces" pitchFamily="34" charset="-122"/>
                <a:cs typeface="Fraunces" pitchFamily="34" charset="-120"/>
              </a:rPr>
              <a:t>Query 11: Calculating the bike sales margin for each education profession</a:t>
            </a:r>
            <a:endParaRPr lang="en-US" sz="3499" dirty="0"/>
          </a:p>
        </p:txBody>
      </p:sp>
      <p:sp>
        <p:nvSpPr>
          <p:cNvPr id="5" name="Text 2"/>
          <p:cNvSpPr/>
          <p:nvPr/>
        </p:nvSpPr>
        <p:spPr>
          <a:xfrm>
            <a:off x="833199" y="2375678"/>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SELECT Education AS Profession,</a:t>
            </a:r>
            <a:endParaRPr lang="en-US" sz="1750" dirty="0"/>
          </a:p>
        </p:txBody>
      </p:sp>
      <p:sp>
        <p:nvSpPr>
          <p:cNvPr id="6" name="Text 3"/>
          <p:cNvSpPr/>
          <p:nvPr/>
        </p:nvSpPr>
        <p:spPr>
          <a:xfrm>
            <a:off x="833199" y="2993087"/>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SUM(CASE WHEN Purchased_Bike = 1 THEN 1 ELSE 0 END) AS Sold_Bikes,</a:t>
            </a:r>
            <a:endParaRPr lang="en-US" sz="1750" dirty="0"/>
          </a:p>
        </p:txBody>
      </p:sp>
      <p:sp>
        <p:nvSpPr>
          <p:cNvPr id="7" name="Text 4"/>
          <p:cNvSpPr/>
          <p:nvPr/>
        </p:nvSpPr>
        <p:spPr>
          <a:xfrm>
            <a:off x="833199" y="3610496"/>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SUM(CASE WHEN Purchased_Bike = 0 THEN 1 ELSE 0 END) AS Unsold_Bikes,</a:t>
            </a:r>
            <a:endParaRPr lang="en-US" sz="1750" dirty="0"/>
          </a:p>
        </p:txBody>
      </p:sp>
      <p:sp>
        <p:nvSpPr>
          <p:cNvPr id="8" name="Text 5"/>
          <p:cNvSpPr/>
          <p:nvPr/>
        </p:nvSpPr>
        <p:spPr>
          <a:xfrm>
            <a:off x="833199" y="4227905"/>
            <a:ext cx="12964001" cy="793744"/>
          </a:xfrm>
          <a:prstGeom prst="rect">
            <a:avLst/>
          </a:prstGeom>
          <a:noFill/>
          <a:ln/>
        </p:spPr>
        <p:txBody>
          <a:bodyPr wrap="squar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(SUM(CASE WHEN Purchased_Bike = 1 THEN 1 ELSE 0 END) - SUM(CASE WHEN Purchased_Bike = 0 THEN 1 ELSE 0 END)) AS Sales_Margin</a:t>
            </a:r>
            <a:endParaRPr lang="en-US" sz="1750" dirty="0"/>
          </a:p>
        </p:txBody>
      </p:sp>
      <p:sp>
        <p:nvSpPr>
          <p:cNvPr id="9" name="Text 6"/>
          <p:cNvSpPr/>
          <p:nvPr/>
        </p:nvSpPr>
        <p:spPr>
          <a:xfrm>
            <a:off x="833199" y="5242186"/>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FROM Bike_sale</a:t>
            </a:r>
            <a:endParaRPr lang="en-US" sz="1750" dirty="0"/>
          </a:p>
        </p:txBody>
      </p:sp>
      <p:sp>
        <p:nvSpPr>
          <p:cNvPr id="10" name="Text 7"/>
          <p:cNvSpPr/>
          <p:nvPr/>
        </p:nvSpPr>
        <p:spPr>
          <a:xfrm>
            <a:off x="833199" y="5859595"/>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GROUP BY Education;</a:t>
            </a:r>
            <a:endParaRPr lang="en-US" sz="1750" dirty="0"/>
          </a:p>
        </p:txBody>
      </p:sp>
      <p:sp>
        <p:nvSpPr>
          <p:cNvPr id="11" name="Text 8"/>
          <p:cNvSpPr/>
          <p:nvPr/>
        </p:nvSpPr>
        <p:spPr>
          <a:xfrm>
            <a:off x="833199" y="6477004"/>
            <a:ext cx="12964001" cy="793744"/>
          </a:xfrm>
          <a:prstGeom prst="rect">
            <a:avLst/>
          </a:prstGeom>
          <a:noFill/>
          <a:ln/>
        </p:spPr>
        <p:txBody>
          <a:bodyPr wrap="squar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Explanation: This query calculates the number of bikes sold and unsold for each education profession. It provides insights into the sales performance for each profession.</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80E26"/>
          </a:solidFill>
          <a:ln w="7620">
            <a:solidFill>
              <a:srgbClr val="565151"/>
            </a:solidFill>
            <a:prstDash val="solid"/>
          </a:ln>
        </p:spPr>
      </p:sp>
      <p:sp>
        <p:nvSpPr>
          <p:cNvPr id="4" name="Text 1"/>
          <p:cNvSpPr/>
          <p:nvPr/>
        </p:nvSpPr>
        <p:spPr>
          <a:xfrm>
            <a:off x="833199" y="1405362"/>
            <a:ext cx="12964001" cy="1146651"/>
          </a:xfrm>
          <a:prstGeom prst="rect">
            <a:avLst/>
          </a:prstGeom>
          <a:noFill/>
          <a:ln/>
        </p:spPr>
        <p:txBody>
          <a:bodyPr wrap="square" rtlCol="0" anchor="t"/>
          <a:lstStyle/>
          <a:p>
            <a:pPr indent="0" marL="0">
              <a:lnSpc>
                <a:spcPts val="4549"/>
              </a:lnSpc>
              <a:buNone/>
            </a:pPr>
            <a:r>
              <a:rPr lang="en-US" sz="3499" dirty="0">
                <a:solidFill>
                  <a:srgbClr val="FFFFFF"/>
                </a:solidFill>
                <a:latin typeface="Fraunces" pitchFamily="34" charset="0"/>
                <a:ea typeface="Fraunces" pitchFamily="34" charset="-122"/>
                <a:cs typeface="Fraunces" pitchFamily="34" charset="-120"/>
              </a:rPr>
              <a:t>Query 12: Calculating the income of individuals based on their education profession</a:t>
            </a:r>
            <a:endParaRPr lang="en-US" sz="3499" dirty="0"/>
          </a:p>
        </p:txBody>
      </p:sp>
      <p:sp>
        <p:nvSpPr>
          <p:cNvPr id="5" name="Text 2"/>
          <p:cNvSpPr/>
          <p:nvPr/>
        </p:nvSpPr>
        <p:spPr>
          <a:xfrm>
            <a:off x="833199" y="2882818"/>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SELECT Education AS Profession,</a:t>
            </a:r>
            <a:endParaRPr lang="en-US" sz="1750" dirty="0"/>
          </a:p>
        </p:txBody>
      </p:sp>
      <p:sp>
        <p:nvSpPr>
          <p:cNvPr id="6" name="Text 3"/>
          <p:cNvSpPr/>
          <p:nvPr/>
        </p:nvSpPr>
        <p:spPr>
          <a:xfrm>
            <a:off x="833199" y="3500227"/>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SUM(Income) AS Total_Income</a:t>
            </a:r>
            <a:endParaRPr lang="en-US" sz="1750" dirty="0"/>
          </a:p>
        </p:txBody>
      </p:sp>
      <p:sp>
        <p:nvSpPr>
          <p:cNvPr id="7" name="Text 4"/>
          <p:cNvSpPr/>
          <p:nvPr/>
        </p:nvSpPr>
        <p:spPr>
          <a:xfrm>
            <a:off x="833199" y="4117636"/>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FROM Bike_sale</a:t>
            </a:r>
            <a:endParaRPr lang="en-US" sz="1750" dirty="0"/>
          </a:p>
        </p:txBody>
      </p:sp>
      <p:sp>
        <p:nvSpPr>
          <p:cNvPr id="8" name="Text 5"/>
          <p:cNvSpPr/>
          <p:nvPr/>
        </p:nvSpPr>
        <p:spPr>
          <a:xfrm>
            <a:off x="833199" y="4735046"/>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GROUP BY Education</a:t>
            </a:r>
            <a:endParaRPr lang="en-US" sz="1750" dirty="0"/>
          </a:p>
        </p:txBody>
      </p:sp>
      <p:sp>
        <p:nvSpPr>
          <p:cNvPr id="9" name="Text 6"/>
          <p:cNvSpPr/>
          <p:nvPr/>
        </p:nvSpPr>
        <p:spPr>
          <a:xfrm>
            <a:off x="833199" y="5352455"/>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ORDER BY Total_Income DESC;</a:t>
            </a:r>
            <a:endParaRPr lang="en-US" sz="1750" dirty="0"/>
          </a:p>
        </p:txBody>
      </p:sp>
      <p:sp>
        <p:nvSpPr>
          <p:cNvPr id="10" name="Text 7"/>
          <p:cNvSpPr/>
          <p:nvPr/>
        </p:nvSpPr>
        <p:spPr>
          <a:xfrm>
            <a:off x="833199" y="5969864"/>
            <a:ext cx="12964001" cy="793744"/>
          </a:xfrm>
          <a:prstGeom prst="rect">
            <a:avLst/>
          </a:prstGeom>
          <a:noFill/>
          <a:ln/>
        </p:spPr>
        <p:txBody>
          <a:bodyPr wrap="squar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Explanation: This query calculates the total income for each education profession by grouping the data based on the Education column. The results are sorted in descending order based on total income.</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80E26"/>
          </a:solidFill>
          <a:ln w="7620">
            <a:solidFill>
              <a:srgbClr val="565151"/>
            </a:solidFill>
            <a:prstDash val="solid"/>
          </a:ln>
        </p:spPr>
      </p:sp>
      <p:sp>
        <p:nvSpPr>
          <p:cNvPr id="4" name="Text 1"/>
          <p:cNvSpPr/>
          <p:nvPr/>
        </p:nvSpPr>
        <p:spPr>
          <a:xfrm>
            <a:off x="833199" y="1692084"/>
            <a:ext cx="11559540" cy="573325"/>
          </a:xfrm>
          <a:prstGeom prst="rect">
            <a:avLst/>
          </a:prstGeom>
          <a:noFill/>
          <a:ln/>
        </p:spPr>
        <p:txBody>
          <a:bodyPr wrap="none" rtlCol="0" anchor="t"/>
          <a:lstStyle/>
          <a:p>
            <a:pPr indent="0" marL="0">
              <a:lnSpc>
                <a:spcPts val="4549"/>
              </a:lnSpc>
              <a:buNone/>
            </a:pPr>
            <a:r>
              <a:rPr lang="en-US" sz="3499" dirty="0">
                <a:solidFill>
                  <a:srgbClr val="FFFFFF"/>
                </a:solidFill>
                <a:latin typeface="Fraunces" pitchFamily="34" charset="0"/>
                <a:ea typeface="Fraunces" pitchFamily="34" charset="-122"/>
                <a:cs typeface="Fraunces" pitchFamily="34" charset="-120"/>
              </a:rPr>
              <a:t>Query 13: Home ownership rates vary by marital status</a:t>
            </a:r>
            <a:endParaRPr lang="en-US" sz="3499" dirty="0"/>
          </a:p>
        </p:txBody>
      </p:sp>
      <p:sp>
        <p:nvSpPr>
          <p:cNvPr id="5" name="Text 2"/>
          <p:cNvSpPr/>
          <p:nvPr/>
        </p:nvSpPr>
        <p:spPr>
          <a:xfrm>
            <a:off x="833199" y="2596215"/>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SELECT Marital_Status,</a:t>
            </a:r>
            <a:endParaRPr lang="en-US" sz="1750" dirty="0"/>
          </a:p>
        </p:txBody>
      </p:sp>
      <p:sp>
        <p:nvSpPr>
          <p:cNvPr id="6" name="Text 3"/>
          <p:cNvSpPr/>
          <p:nvPr/>
        </p:nvSpPr>
        <p:spPr>
          <a:xfrm>
            <a:off x="833199" y="3213624"/>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SUM(CASE WHEN Home_Ownership = 'Yes' THEN 1 ELSE 0 END) AS Homeowners,</a:t>
            </a:r>
            <a:endParaRPr lang="en-US" sz="1750" dirty="0"/>
          </a:p>
        </p:txBody>
      </p:sp>
      <p:sp>
        <p:nvSpPr>
          <p:cNvPr id="7" name="Text 4"/>
          <p:cNvSpPr/>
          <p:nvPr/>
        </p:nvSpPr>
        <p:spPr>
          <a:xfrm>
            <a:off x="833199" y="3831033"/>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SUM(CASE WHEN Home_Ownership = 'No' THEN 1 ELSE 0 END) AS Non_Homeowners</a:t>
            </a:r>
            <a:endParaRPr lang="en-US" sz="1750" dirty="0"/>
          </a:p>
        </p:txBody>
      </p:sp>
      <p:sp>
        <p:nvSpPr>
          <p:cNvPr id="8" name="Text 5"/>
          <p:cNvSpPr/>
          <p:nvPr/>
        </p:nvSpPr>
        <p:spPr>
          <a:xfrm>
            <a:off x="833199" y="4448442"/>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FROM Bike_sale</a:t>
            </a:r>
            <a:endParaRPr lang="en-US" sz="1750" dirty="0"/>
          </a:p>
        </p:txBody>
      </p:sp>
      <p:sp>
        <p:nvSpPr>
          <p:cNvPr id="9" name="Text 6"/>
          <p:cNvSpPr/>
          <p:nvPr/>
        </p:nvSpPr>
        <p:spPr>
          <a:xfrm>
            <a:off x="833199" y="5065851"/>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GROUP BY Marital_Status;</a:t>
            </a:r>
            <a:endParaRPr lang="en-US" sz="1750" dirty="0"/>
          </a:p>
        </p:txBody>
      </p:sp>
      <p:sp>
        <p:nvSpPr>
          <p:cNvPr id="10" name="Text 7"/>
          <p:cNvSpPr/>
          <p:nvPr/>
        </p:nvSpPr>
        <p:spPr>
          <a:xfrm>
            <a:off x="833199" y="5683260"/>
            <a:ext cx="12964001" cy="793744"/>
          </a:xfrm>
          <a:prstGeom prst="rect">
            <a:avLst/>
          </a:prstGeom>
          <a:noFill/>
          <a:ln/>
        </p:spPr>
        <p:txBody>
          <a:bodyPr wrap="squar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Explanation: This query calculates the number of homeowners and non-homeowners for each marital status. It provides insights into the relationship between home ownership and marital status.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80E26"/>
          </a:solidFill>
          <a:ln w="7620">
            <a:solidFill>
              <a:srgbClr val="565151"/>
            </a:solidFill>
            <a:prstDash val="solid"/>
          </a:ln>
        </p:spPr>
      </p:sp>
      <p:sp>
        <p:nvSpPr>
          <p:cNvPr id="4" name="Text 1"/>
          <p:cNvSpPr/>
          <p:nvPr/>
        </p:nvSpPr>
        <p:spPr>
          <a:xfrm>
            <a:off x="833199" y="1714067"/>
            <a:ext cx="12964001" cy="1146651"/>
          </a:xfrm>
          <a:prstGeom prst="rect">
            <a:avLst/>
          </a:prstGeom>
          <a:noFill/>
          <a:ln/>
        </p:spPr>
        <p:txBody>
          <a:bodyPr wrap="square" rtlCol="0" anchor="t"/>
          <a:lstStyle/>
          <a:p>
            <a:pPr indent="0" marL="0">
              <a:lnSpc>
                <a:spcPts val="4549"/>
              </a:lnSpc>
              <a:buNone/>
            </a:pPr>
            <a:r>
              <a:rPr lang="en-US" sz="3499" dirty="0">
                <a:solidFill>
                  <a:srgbClr val="FFFFFF"/>
                </a:solidFill>
                <a:latin typeface="Fraunces" pitchFamily="34" charset="0"/>
                <a:ea typeface="Fraunces" pitchFamily="34" charset="-122"/>
                <a:cs typeface="Fraunces" pitchFamily="34" charset="-120"/>
              </a:rPr>
              <a:t>Query 14: Figuring out the tendency of purchasing bikes based on having cars</a:t>
            </a:r>
            <a:endParaRPr lang="en-US" sz="3499" dirty="0"/>
          </a:p>
        </p:txBody>
      </p:sp>
      <p:sp>
        <p:nvSpPr>
          <p:cNvPr id="5" name="Text 2"/>
          <p:cNvSpPr/>
          <p:nvPr/>
        </p:nvSpPr>
        <p:spPr>
          <a:xfrm>
            <a:off x="833199" y="3191523"/>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SELECT Marital_Status, Cars_Owned, COUNT(*) AS Number_of_Purchases</a:t>
            </a:r>
            <a:endParaRPr lang="en-US" sz="1750" dirty="0"/>
          </a:p>
        </p:txBody>
      </p:sp>
      <p:sp>
        <p:nvSpPr>
          <p:cNvPr id="6" name="Text 3"/>
          <p:cNvSpPr/>
          <p:nvPr/>
        </p:nvSpPr>
        <p:spPr>
          <a:xfrm>
            <a:off x="833199" y="3808932"/>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FROM Bike_sale</a:t>
            </a:r>
            <a:endParaRPr lang="en-US" sz="1750" dirty="0"/>
          </a:p>
        </p:txBody>
      </p:sp>
      <p:sp>
        <p:nvSpPr>
          <p:cNvPr id="7" name="Text 4"/>
          <p:cNvSpPr/>
          <p:nvPr/>
        </p:nvSpPr>
        <p:spPr>
          <a:xfrm>
            <a:off x="833199" y="4426341"/>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WHERE Purchased_Bike = 1</a:t>
            </a:r>
            <a:endParaRPr lang="en-US" sz="1750" dirty="0"/>
          </a:p>
        </p:txBody>
      </p:sp>
      <p:sp>
        <p:nvSpPr>
          <p:cNvPr id="8" name="Text 5"/>
          <p:cNvSpPr/>
          <p:nvPr/>
        </p:nvSpPr>
        <p:spPr>
          <a:xfrm>
            <a:off x="833199" y="5043750"/>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GROUP BY Marital_Status, Cars_Owned;</a:t>
            </a:r>
            <a:endParaRPr lang="en-US" sz="1750" dirty="0"/>
          </a:p>
        </p:txBody>
      </p:sp>
      <p:sp>
        <p:nvSpPr>
          <p:cNvPr id="9" name="Text 6"/>
          <p:cNvSpPr/>
          <p:nvPr/>
        </p:nvSpPr>
        <p:spPr>
          <a:xfrm>
            <a:off x="833199" y="5661159"/>
            <a:ext cx="12964001" cy="793744"/>
          </a:xfrm>
          <a:prstGeom prst="rect">
            <a:avLst/>
          </a:prstGeom>
          <a:noFill/>
          <a:ln/>
        </p:spPr>
        <p:txBody>
          <a:bodyPr wrap="squar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Explanation: This query analyzes the bike purchase tendency based on marital status and the number of cars owned. It calculates the number of bikes sold for each combination.</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80E26"/>
          </a:solidFill>
          <a:ln w="7620">
            <a:solidFill>
              <a:srgbClr val="565151"/>
            </a:solidFill>
            <a:prstDash val="solid"/>
          </a:ln>
        </p:spPr>
      </p:sp>
      <p:sp>
        <p:nvSpPr>
          <p:cNvPr id="4" name="Text 1"/>
          <p:cNvSpPr/>
          <p:nvPr/>
        </p:nvSpPr>
        <p:spPr>
          <a:xfrm>
            <a:off x="833199" y="3009278"/>
            <a:ext cx="4443889" cy="2150413"/>
          </a:xfrm>
          <a:prstGeom prst="rect">
            <a:avLst/>
          </a:prstGeom>
          <a:noFill/>
          <a:ln/>
        </p:spPr>
        <p:txBody>
          <a:bodyPr wrap="square" rtlCol="0" anchor="t"/>
          <a:lstStyle/>
          <a:p>
            <a:pPr indent="0" marL="0">
              <a:lnSpc>
                <a:spcPts val="5686"/>
              </a:lnSpc>
              <a:buNone/>
            </a:pPr>
            <a:r>
              <a:rPr lang="en-US" sz="4374" dirty="0">
                <a:solidFill>
                  <a:srgbClr val="FFFFFF"/>
                </a:solidFill>
                <a:latin typeface="Fraunces" pitchFamily="34" charset="0"/>
                <a:ea typeface="Fraunces" pitchFamily="34" charset="-122"/>
                <a:cs typeface="Fraunces" pitchFamily="34" charset="-120"/>
              </a:rPr>
              <a:t>
</a:t>
            </a:r>
            <a:pPr indent="0" marL="0">
              <a:lnSpc>
                <a:spcPts val="5686"/>
              </a:lnSpc>
              <a:buNone/>
            </a:pPr>
            <a:r>
              <a:rPr lang="en-US" sz="4374" dirty="0">
                <a:solidFill>
                  <a:srgbClr val="FFFFFF"/>
                </a:solidFill>
                <a:latin typeface="Fraunces" pitchFamily="34" charset="0"/>
                <a:ea typeface="Fraunces" pitchFamily="34" charset="-122"/>
                <a:cs typeface="Fraunces" pitchFamily="34" charset="-120"/>
              </a:rPr>
              <a:t>
</a:t>
            </a:r>
            <a:endParaRPr lang="en-US" sz="437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80E26"/>
          </a:solidFill>
          <a:ln w="7620">
            <a:solidFill>
              <a:srgbClr val="565151"/>
            </a:solidFill>
            <a:prstDash val="solid"/>
          </a:ln>
        </p:spPr>
      </p:sp>
      <p:sp>
        <p:nvSpPr>
          <p:cNvPr id="4" name="Text 1"/>
          <p:cNvSpPr/>
          <p:nvPr/>
        </p:nvSpPr>
        <p:spPr>
          <a:xfrm>
            <a:off x="833199" y="3125338"/>
            <a:ext cx="11148060" cy="573325"/>
          </a:xfrm>
          <a:prstGeom prst="rect">
            <a:avLst/>
          </a:prstGeom>
          <a:noFill/>
          <a:ln/>
        </p:spPr>
        <p:txBody>
          <a:bodyPr wrap="none" rtlCol="0" anchor="t"/>
          <a:lstStyle/>
          <a:p>
            <a:pPr indent="0" marL="0">
              <a:lnSpc>
                <a:spcPts val="4549"/>
              </a:lnSpc>
              <a:buNone/>
            </a:pPr>
            <a:r>
              <a:rPr lang="en-US" sz="3499" dirty="0">
                <a:solidFill>
                  <a:srgbClr val="FFFFFF"/>
                </a:solidFill>
                <a:latin typeface="Fraunces" pitchFamily="34" charset="0"/>
                <a:ea typeface="Fraunces" pitchFamily="34" charset="-122"/>
                <a:cs typeface="Fraunces" pitchFamily="34" charset="-120"/>
              </a:rPr>
              <a:t>Query 1: Replacing 10+ Miles with 10 Miles and above</a:t>
            </a:r>
            <a:endParaRPr lang="en-US" sz="3499" dirty="0"/>
          </a:p>
        </p:txBody>
      </p:sp>
      <p:sp>
        <p:nvSpPr>
          <p:cNvPr id="5" name="Text 2"/>
          <p:cNvSpPr/>
          <p:nvPr/>
        </p:nvSpPr>
        <p:spPr>
          <a:xfrm>
            <a:off x="833199" y="4029469"/>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SELECT * FROM [dbo].[Bike_sale]</a:t>
            </a:r>
            <a:endParaRPr lang="en-US" sz="1750" dirty="0"/>
          </a:p>
        </p:txBody>
      </p:sp>
      <p:sp>
        <p:nvSpPr>
          <p:cNvPr id="6" name="Text 3"/>
          <p:cNvSpPr/>
          <p:nvPr/>
        </p:nvSpPr>
        <p:spPr>
          <a:xfrm>
            <a:off x="833199" y="4646878"/>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Explanation: This query updates the Commute_Distance column, replacing the value '10+ Miles' with '10 Miles and above'.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80E26"/>
          </a:solidFill>
          <a:ln w="7620">
            <a:solidFill>
              <a:srgbClr val="565151"/>
            </a:solidFill>
            <a:prstDash val="solid"/>
          </a:ln>
        </p:spPr>
      </p:sp>
      <p:sp>
        <p:nvSpPr>
          <p:cNvPr id="4" name="Text 1"/>
          <p:cNvSpPr/>
          <p:nvPr/>
        </p:nvSpPr>
        <p:spPr>
          <a:xfrm>
            <a:off x="833199" y="1273111"/>
            <a:ext cx="10949940" cy="573325"/>
          </a:xfrm>
          <a:prstGeom prst="rect">
            <a:avLst/>
          </a:prstGeom>
          <a:noFill/>
          <a:ln/>
        </p:spPr>
        <p:txBody>
          <a:bodyPr wrap="none" rtlCol="0" anchor="t"/>
          <a:lstStyle/>
          <a:p>
            <a:pPr indent="0" marL="0">
              <a:lnSpc>
                <a:spcPts val="4549"/>
              </a:lnSpc>
              <a:buNone/>
            </a:pPr>
            <a:r>
              <a:rPr lang="en-US" sz="3499" dirty="0">
                <a:solidFill>
                  <a:srgbClr val="FFFFFF"/>
                </a:solidFill>
                <a:latin typeface="Fraunces" pitchFamily="34" charset="0"/>
                <a:ea typeface="Fraunces" pitchFamily="34" charset="-122"/>
                <a:cs typeface="Fraunces" pitchFamily="34" charset="-120"/>
              </a:rPr>
              <a:t>Query 2: Replacing M and S with Married and Single</a:t>
            </a:r>
            <a:endParaRPr lang="en-US" sz="3499" dirty="0"/>
          </a:p>
        </p:txBody>
      </p:sp>
      <p:sp>
        <p:nvSpPr>
          <p:cNvPr id="5" name="Text 2"/>
          <p:cNvSpPr/>
          <p:nvPr/>
        </p:nvSpPr>
        <p:spPr>
          <a:xfrm>
            <a:off x="833199" y="2177242"/>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UPDATE Bike_sale</a:t>
            </a:r>
            <a:endParaRPr lang="en-US" sz="1750" dirty="0"/>
          </a:p>
        </p:txBody>
      </p:sp>
      <p:sp>
        <p:nvSpPr>
          <p:cNvPr id="6" name="Text 3"/>
          <p:cNvSpPr/>
          <p:nvPr/>
        </p:nvSpPr>
        <p:spPr>
          <a:xfrm>
            <a:off x="833199" y="2794651"/>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SET Marital_Status = CASE</a:t>
            </a:r>
            <a:endParaRPr lang="en-US" sz="1750" dirty="0"/>
          </a:p>
        </p:txBody>
      </p:sp>
      <p:sp>
        <p:nvSpPr>
          <p:cNvPr id="7" name="Text 4"/>
          <p:cNvSpPr/>
          <p:nvPr/>
        </p:nvSpPr>
        <p:spPr>
          <a:xfrm>
            <a:off x="833199" y="3412060"/>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WHEN Marital_Status ='M' THEN 'Married'</a:t>
            </a:r>
            <a:endParaRPr lang="en-US" sz="1750" dirty="0"/>
          </a:p>
        </p:txBody>
      </p:sp>
      <p:sp>
        <p:nvSpPr>
          <p:cNvPr id="8" name="Text 5"/>
          <p:cNvSpPr/>
          <p:nvPr/>
        </p:nvSpPr>
        <p:spPr>
          <a:xfrm>
            <a:off x="833199" y="4029469"/>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WHEN Marital_Status = 'S' THEN 'Single'</a:t>
            </a:r>
            <a:endParaRPr lang="en-US" sz="1750" dirty="0"/>
          </a:p>
        </p:txBody>
      </p:sp>
      <p:sp>
        <p:nvSpPr>
          <p:cNvPr id="9" name="Text 6"/>
          <p:cNvSpPr/>
          <p:nvPr/>
        </p:nvSpPr>
        <p:spPr>
          <a:xfrm>
            <a:off x="833199" y="4646878"/>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ELSE Marital_Status</a:t>
            </a:r>
            <a:endParaRPr lang="en-US" sz="1750" dirty="0"/>
          </a:p>
        </p:txBody>
      </p:sp>
      <p:sp>
        <p:nvSpPr>
          <p:cNvPr id="10" name="Text 7"/>
          <p:cNvSpPr/>
          <p:nvPr/>
        </p:nvSpPr>
        <p:spPr>
          <a:xfrm>
            <a:off x="833199" y="5264287"/>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END</a:t>
            </a:r>
            <a:endParaRPr lang="en-US" sz="1750" dirty="0"/>
          </a:p>
        </p:txBody>
      </p:sp>
      <p:sp>
        <p:nvSpPr>
          <p:cNvPr id="11" name="Text 8"/>
          <p:cNvSpPr/>
          <p:nvPr/>
        </p:nvSpPr>
        <p:spPr>
          <a:xfrm>
            <a:off x="833199" y="5881696"/>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WHERE Marital_Status IN ('M','S')</a:t>
            </a:r>
            <a:endParaRPr lang="en-US" sz="1750" dirty="0"/>
          </a:p>
        </p:txBody>
      </p:sp>
      <p:sp>
        <p:nvSpPr>
          <p:cNvPr id="12" name="Text 9"/>
          <p:cNvSpPr/>
          <p:nvPr/>
        </p:nvSpPr>
        <p:spPr>
          <a:xfrm>
            <a:off x="833199" y="6499105"/>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Explanation: This query updates the Marital_Status column, replacing 'M' with 'Married' and 'S' with 'Single'.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80E26"/>
          </a:solidFill>
          <a:ln w="7620">
            <a:solidFill>
              <a:srgbClr val="565151"/>
            </a:solidFill>
            <a:prstDash val="solid"/>
          </a:ln>
        </p:spPr>
      </p:sp>
      <p:sp>
        <p:nvSpPr>
          <p:cNvPr id="4" name="Text 1"/>
          <p:cNvSpPr/>
          <p:nvPr/>
        </p:nvSpPr>
        <p:spPr>
          <a:xfrm>
            <a:off x="833199" y="1581815"/>
            <a:ext cx="10454640" cy="573325"/>
          </a:xfrm>
          <a:prstGeom prst="rect">
            <a:avLst/>
          </a:prstGeom>
          <a:noFill/>
          <a:ln/>
        </p:spPr>
        <p:txBody>
          <a:bodyPr wrap="none" rtlCol="0" anchor="t"/>
          <a:lstStyle/>
          <a:p>
            <a:pPr indent="0" marL="0">
              <a:lnSpc>
                <a:spcPts val="4549"/>
              </a:lnSpc>
              <a:buNone/>
            </a:pPr>
            <a:r>
              <a:rPr lang="en-US" sz="3499" dirty="0">
                <a:solidFill>
                  <a:srgbClr val="FFFFFF"/>
                </a:solidFill>
                <a:latin typeface="Fraunces" pitchFamily="34" charset="0"/>
                <a:ea typeface="Fraunces" pitchFamily="34" charset="-122"/>
                <a:cs typeface="Fraunces" pitchFamily="34" charset="-120"/>
              </a:rPr>
              <a:t>Query 3: Replacing M and F with Male and Female</a:t>
            </a:r>
            <a:endParaRPr lang="en-US" sz="3499" dirty="0"/>
          </a:p>
        </p:txBody>
      </p:sp>
      <p:sp>
        <p:nvSpPr>
          <p:cNvPr id="5" name="Text 2"/>
          <p:cNvSpPr/>
          <p:nvPr/>
        </p:nvSpPr>
        <p:spPr>
          <a:xfrm>
            <a:off x="833199" y="2485946"/>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UPDATE Bike_sale</a:t>
            </a:r>
            <a:endParaRPr lang="en-US" sz="1750" dirty="0"/>
          </a:p>
        </p:txBody>
      </p:sp>
      <p:sp>
        <p:nvSpPr>
          <p:cNvPr id="6" name="Text 3"/>
          <p:cNvSpPr/>
          <p:nvPr/>
        </p:nvSpPr>
        <p:spPr>
          <a:xfrm>
            <a:off x="833199" y="3103355"/>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SET Gender = CASE</a:t>
            </a:r>
            <a:endParaRPr lang="en-US" sz="1750" dirty="0"/>
          </a:p>
        </p:txBody>
      </p:sp>
      <p:sp>
        <p:nvSpPr>
          <p:cNvPr id="7" name="Text 4"/>
          <p:cNvSpPr/>
          <p:nvPr/>
        </p:nvSpPr>
        <p:spPr>
          <a:xfrm>
            <a:off x="833199" y="3720764"/>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WHEN Gender = 'M' THEN 'Male'</a:t>
            </a:r>
            <a:endParaRPr lang="en-US" sz="1750" dirty="0"/>
          </a:p>
        </p:txBody>
      </p:sp>
      <p:sp>
        <p:nvSpPr>
          <p:cNvPr id="8" name="Text 5"/>
          <p:cNvSpPr/>
          <p:nvPr/>
        </p:nvSpPr>
        <p:spPr>
          <a:xfrm>
            <a:off x="833199" y="4338174"/>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WHEN Gender = 'F' THEN 'Female'</a:t>
            </a:r>
            <a:endParaRPr lang="en-US" sz="1750" dirty="0"/>
          </a:p>
        </p:txBody>
      </p:sp>
      <p:sp>
        <p:nvSpPr>
          <p:cNvPr id="9" name="Text 6"/>
          <p:cNvSpPr/>
          <p:nvPr/>
        </p:nvSpPr>
        <p:spPr>
          <a:xfrm>
            <a:off x="833199" y="4955583"/>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END</a:t>
            </a:r>
            <a:endParaRPr lang="en-US" sz="1750" dirty="0"/>
          </a:p>
        </p:txBody>
      </p:sp>
      <p:sp>
        <p:nvSpPr>
          <p:cNvPr id="10" name="Text 7"/>
          <p:cNvSpPr/>
          <p:nvPr/>
        </p:nvSpPr>
        <p:spPr>
          <a:xfrm>
            <a:off x="833199" y="5572992"/>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WHERE Gender IN ('M','F')</a:t>
            </a:r>
            <a:endParaRPr lang="en-US" sz="1750" dirty="0"/>
          </a:p>
        </p:txBody>
      </p:sp>
      <p:sp>
        <p:nvSpPr>
          <p:cNvPr id="11" name="Text 8"/>
          <p:cNvSpPr/>
          <p:nvPr/>
        </p:nvSpPr>
        <p:spPr>
          <a:xfrm>
            <a:off x="833199" y="6190401"/>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Explanation: This query updates the Gender column, replacing 'M' with 'Male' and 'F' with 'Female'.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80E26"/>
          </a:solidFill>
          <a:ln w="7620">
            <a:solidFill>
              <a:srgbClr val="565151"/>
            </a:solidFill>
            <a:prstDash val="solid"/>
          </a:ln>
        </p:spPr>
      </p:sp>
      <p:sp>
        <p:nvSpPr>
          <p:cNvPr id="4" name="Text 1"/>
          <p:cNvSpPr/>
          <p:nvPr/>
        </p:nvSpPr>
        <p:spPr>
          <a:xfrm>
            <a:off x="833199" y="2529912"/>
            <a:ext cx="12964001" cy="1146651"/>
          </a:xfrm>
          <a:prstGeom prst="rect">
            <a:avLst/>
          </a:prstGeom>
          <a:noFill/>
          <a:ln/>
        </p:spPr>
        <p:txBody>
          <a:bodyPr wrap="square" rtlCol="0" anchor="t"/>
          <a:lstStyle/>
          <a:p>
            <a:pPr indent="0" marL="0">
              <a:lnSpc>
                <a:spcPts val="4549"/>
              </a:lnSpc>
              <a:buNone/>
            </a:pPr>
            <a:r>
              <a:rPr lang="en-US" sz="3499" dirty="0">
                <a:solidFill>
                  <a:srgbClr val="FFFFFF"/>
                </a:solidFill>
                <a:latin typeface="Fraunces" pitchFamily="34" charset="0"/>
                <a:ea typeface="Fraunces" pitchFamily="34" charset="-122"/>
                <a:cs typeface="Fraunces" pitchFamily="34" charset="-120"/>
              </a:rPr>
              <a:t>Query 4: Selecting Commute_Distance where it equals '10 Miles and above'</a:t>
            </a:r>
            <a:endParaRPr lang="en-US" sz="3499" dirty="0"/>
          </a:p>
        </p:txBody>
      </p:sp>
      <p:sp>
        <p:nvSpPr>
          <p:cNvPr id="5" name="Text 2"/>
          <p:cNvSpPr/>
          <p:nvPr/>
        </p:nvSpPr>
        <p:spPr>
          <a:xfrm>
            <a:off x="833199" y="4007368"/>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SELECT Commute_Distance FROM Bike_sale</a:t>
            </a:r>
            <a:endParaRPr lang="en-US" sz="1750" dirty="0"/>
          </a:p>
        </p:txBody>
      </p:sp>
      <p:sp>
        <p:nvSpPr>
          <p:cNvPr id="6" name="Text 3"/>
          <p:cNvSpPr/>
          <p:nvPr/>
        </p:nvSpPr>
        <p:spPr>
          <a:xfrm>
            <a:off x="833199" y="4624777"/>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WHERE Commute_Distance = '10 Miles and above'</a:t>
            </a:r>
            <a:endParaRPr lang="en-US" sz="1750" dirty="0"/>
          </a:p>
        </p:txBody>
      </p:sp>
      <p:sp>
        <p:nvSpPr>
          <p:cNvPr id="7" name="Text 4"/>
          <p:cNvSpPr/>
          <p:nvPr/>
        </p:nvSpPr>
        <p:spPr>
          <a:xfrm>
            <a:off x="833199" y="5242186"/>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Explanation: This query retrieves the rows where Commute_Distance is '10 Miles and above'.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80E26"/>
          </a:solidFill>
          <a:ln w="7620">
            <a:solidFill>
              <a:srgbClr val="565151"/>
            </a:solidFill>
            <a:prstDash val="solid"/>
          </a:ln>
        </p:spPr>
      </p:sp>
      <p:sp>
        <p:nvSpPr>
          <p:cNvPr id="4" name="Text 1"/>
          <p:cNvSpPr/>
          <p:nvPr/>
        </p:nvSpPr>
        <p:spPr>
          <a:xfrm>
            <a:off x="583168" y="424528"/>
            <a:ext cx="6507480" cy="401363"/>
          </a:xfrm>
          <a:prstGeom prst="rect">
            <a:avLst/>
          </a:prstGeom>
          <a:noFill/>
          <a:ln/>
        </p:spPr>
        <p:txBody>
          <a:bodyPr wrap="none" rtlCol="0" anchor="t"/>
          <a:lstStyle/>
          <a:p>
            <a:pPr indent="0" marL="0">
              <a:lnSpc>
                <a:spcPts val="3184"/>
              </a:lnSpc>
              <a:buNone/>
            </a:pPr>
            <a:r>
              <a:rPr lang="en-US" sz="2449" dirty="0">
                <a:solidFill>
                  <a:srgbClr val="FFFFFF"/>
                </a:solidFill>
                <a:latin typeface="Fraunces" pitchFamily="34" charset="0"/>
                <a:ea typeface="Fraunces" pitchFamily="34" charset="-122"/>
                <a:cs typeface="Fraunces" pitchFamily="34" charset="-120"/>
              </a:rPr>
              <a:t>Query 5: Determining the sales by age range</a:t>
            </a:r>
            <a:endParaRPr lang="en-US" sz="2449" dirty="0"/>
          </a:p>
        </p:txBody>
      </p:sp>
      <p:sp>
        <p:nvSpPr>
          <p:cNvPr id="5" name="Text 2"/>
          <p:cNvSpPr/>
          <p:nvPr/>
        </p:nvSpPr>
        <p:spPr>
          <a:xfrm>
            <a:off x="583168" y="1057419"/>
            <a:ext cx="13464064" cy="277740"/>
          </a:xfrm>
          <a:prstGeom prst="rect">
            <a:avLst/>
          </a:prstGeom>
          <a:noFill/>
          <a:ln/>
        </p:spPr>
        <p:txBody>
          <a:bodyPr wrap="none" rtlCol="0" anchor="t"/>
          <a:lstStyle/>
          <a:p>
            <a:pPr indent="0" marL="0">
              <a:lnSpc>
                <a:spcPts val="2204"/>
              </a:lnSpc>
              <a:buNone/>
            </a:pPr>
            <a:r>
              <a:rPr lang="en-US" sz="1225" dirty="0">
                <a:solidFill>
                  <a:srgbClr val="EBECEF"/>
                </a:solidFill>
                <a:latin typeface="Epilogue" pitchFamily="34" charset="0"/>
                <a:ea typeface="Epilogue" pitchFamily="34" charset="-122"/>
                <a:cs typeface="Epilogue" pitchFamily="34" charset="-120"/>
              </a:rPr>
              <a:t>SELECT</a:t>
            </a:r>
            <a:endParaRPr lang="en-US" sz="1225" dirty="0"/>
          </a:p>
        </p:txBody>
      </p:sp>
      <p:sp>
        <p:nvSpPr>
          <p:cNvPr id="6" name="Text 3"/>
          <p:cNvSpPr/>
          <p:nvPr/>
        </p:nvSpPr>
        <p:spPr>
          <a:xfrm>
            <a:off x="583168" y="1489511"/>
            <a:ext cx="13464064" cy="277740"/>
          </a:xfrm>
          <a:prstGeom prst="rect">
            <a:avLst/>
          </a:prstGeom>
          <a:noFill/>
          <a:ln/>
        </p:spPr>
        <p:txBody>
          <a:bodyPr wrap="none" rtlCol="0" anchor="t"/>
          <a:lstStyle/>
          <a:p>
            <a:pPr indent="0" marL="0">
              <a:lnSpc>
                <a:spcPts val="2204"/>
              </a:lnSpc>
              <a:buNone/>
            </a:pPr>
            <a:r>
              <a:rPr lang="en-US" sz="1225" dirty="0">
                <a:solidFill>
                  <a:srgbClr val="EBECEF"/>
                </a:solidFill>
                <a:latin typeface="Epilogue" pitchFamily="34" charset="0"/>
                <a:ea typeface="Epilogue" pitchFamily="34" charset="-122"/>
                <a:cs typeface="Epilogue" pitchFamily="34" charset="-120"/>
              </a:rPr>
              <a:t>CASE</a:t>
            </a:r>
            <a:endParaRPr lang="en-US" sz="1225" dirty="0"/>
          </a:p>
        </p:txBody>
      </p:sp>
      <p:sp>
        <p:nvSpPr>
          <p:cNvPr id="7" name="Text 4"/>
          <p:cNvSpPr/>
          <p:nvPr/>
        </p:nvSpPr>
        <p:spPr>
          <a:xfrm>
            <a:off x="583168" y="1921603"/>
            <a:ext cx="13464064" cy="277740"/>
          </a:xfrm>
          <a:prstGeom prst="rect">
            <a:avLst/>
          </a:prstGeom>
          <a:noFill/>
          <a:ln/>
        </p:spPr>
        <p:txBody>
          <a:bodyPr wrap="none" rtlCol="0" anchor="t"/>
          <a:lstStyle/>
          <a:p>
            <a:pPr indent="0" marL="0">
              <a:lnSpc>
                <a:spcPts val="2204"/>
              </a:lnSpc>
              <a:buNone/>
            </a:pPr>
            <a:r>
              <a:rPr lang="en-US" sz="1225" dirty="0">
                <a:solidFill>
                  <a:srgbClr val="EBECEF"/>
                </a:solidFill>
                <a:latin typeface="Epilogue" pitchFamily="34" charset="0"/>
                <a:ea typeface="Epilogue" pitchFamily="34" charset="-122"/>
                <a:cs typeface="Epilogue" pitchFamily="34" charset="-120"/>
              </a:rPr>
              <a:t>WHEN Age &gt;= 25 AND Age &lt;= 32 THEN '25-32'</a:t>
            </a:r>
            <a:endParaRPr lang="en-US" sz="1225" dirty="0"/>
          </a:p>
        </p:txBody>
      </p:sp>
      <p:sp>
        <p:nvSpPr>
          <p:cNvPr id="8" name="Text 5"/>
          <p:cNvSpPr/>
          <p:nvPr/>
        </p:nvSpPr>
        <p:spPr>
          <a:xfrm>
            <a:off x="583168" y="2353695"/>
            <a:ext cx="13464064" cy="277740"/>
          </a:xfrm>
          <a:prstGeom prst="rect">
            <a:avLst/>
          </a:prstGeom>
          <a:noFill/>
          <a:ln/>
        </p:spPr>
        <p:txBody>
          <a:bodyPr wrap="none" rtlCol="0" anchor="t"/>
          <a:lstStyle/>
          <a:p>
            <a:pPr indent="0" marL="0">
              <a:lnSpc>
                <a:spcPts val="2204"/>
              </a:lnSpc>
              <a:buNone/>
            </a:pPr>
            <a:r>
              <a:rPr lang="en-US" sz="1225" dirty="0">
                <a:solidFill>
                  <a:srgbClr val="EBECEF"/>
                </a:solidFill>
                <a:latin typeface="Epilogue" pitchFamily="34" charset="0"/>
                <a:ea typeface="Epilogue" pitchFamily="34" charset="-122"/>
                <a:cs typeface="Epilogue" pitchFamily="34" charset="-120"/>
              </a:rPr>
              <a:t>WHEN Age &gt; 32 AND Age &lt;= 45 THEN '32-45'</a:t>
            </a:r>
            <a:endParaRPr lang="en-US" sz="1225" dirty="0"/>
          </a:p>
        </p:txBody>
      </p:sp>
      <p:sp>
        <p:nvSpPr>
          <p:cNvPr id="9" name="Text 6"/>
          <p:cNvSpPr/>
          <p:nvPr/>
        </p:nvSpPr>
        <p:spPr>
          <a:xfrm>
            <a:off x="583168" y="2785787"/>
            <a:ext cx="13464064" cy="277740"/>
          </a:xfrm>
          <a:prstGeom prst="rect">
            <a:avLst/>
          </a:prstGeom>
          <a:noFill/>
          <a:ln/>
        </p:spPr>
        <p:txBody>
          <a:bodyPr wrap="none" rtlCol="0" anchor="t"/>
          <a:lstStyle/>
          <a:p>
            <a:pPr indent="0" marL="0">
              <a:lnSpc>
                <a:spcPts val="2204"/>
              </a:lnSpc>
              <a:buNone/>
            </a:pPr>
            <a:r>
              <a:rPr lang="en-US" sz="1225" dirty="0">
                <a:solidFill>
                  <a:srgbClr val="EBECEF"/>
                </a:solidFill>
                <a:latin typeface="Epilogue" pitchFamily="34" charset="0"/>
                <a:ea typeface="Epilogue" pitchFamily="34" charset="-122"/>
                <a:cs typeface="Epilogue" pitchFamily="34" charset="-120"/>
              </a:rPr>
              <a:t>WHEN Age &gt; 45 AND Age &lt;= 60 THEN '45-60'</a:t>
            </a:r>
            <a:endParaRPr lang="en-US" sz="1225" dirty="0"/>
          </a:p>
        </p:txBody>
      </p:sp>
      <p:sp>
        <p:nvSpPr>
          <p:cNvPr id="10" name="Text 7"/>
          <p:cNvSpPr/>
          <p:nvPr/>
        </p:nvSpPr>
        <p:spPr>
          <a:xfrm>
            <a:off x="583168" y="3217879"/>
            <a:ext cx="13464064" cy="277740"/>
          </a:xfrm>
          <a:prstGeom prst="rect">
            <a:avLst/>
          </a:prstGeom>
          <a:noFill/>
          <a:ln/>
        </p:spPr>
        <p:txBody>
          <a:bodyPr wrap="none" rtlCol="0" anchor="t"/>
          <a:lstStyle/>
          <a:p>
            <a:pPr indent="0" marL="0">
              <a:lnSpc>
                <a:spcPts val="2204"/>
              </a:lnSpc>
              <a:buNone/>
            </a:pPr>
            <a:r>
              <a:rPr lang="en-US" sz="1225" dirty="0">
                <a:solidFill>
                  <a:srgbClr val="EBECEF"/>
                </a:solidFill>
                <a:latin typeface="Epilogue" pitchFamily="34" charset="0"/>
                <a:ea typeface="Epilogue" pitchFamily="34" charset="-122"/>
                <a:cs typeface="Epilogue" pitchFamily="34" charset="-120"/>
              </a:rPr>
              <a:t>ELSE 'Above 60'</a:t>
            </a:r>
            <a:endParaRPr lang="en-US" sz="1225" dirty="0"/>
          </a:p>
        </p:txBody>
      </p:sp>
      <p:sp>
        <p:nvSpPr>
          <p:cNvPr id="11" name="Text 8"/>
          <p:cNvSpPr/>
          <p:nvPr/>
        </p:nvSpPr>
        <p:spPr>
          <a:xfrm>
            <a:off x="583168" y="3649970"/>
            <a:ext cx="13464064" cy="277740"/>
          </a:xfrm>
          <a:prstGeom prst="rect">
            <a:avLst/>
          </a:prstGeom>
          <a:noFill/>
          <a:ln/>
        </p:spPr>
        <p:txBody>
          <a:bodyPr wrap="none" rtlCol="0" anchor="t"/>
          <a:lstStyle/>
          <a:p>
            <a:pPr indent="0" marL="0">
              <a:lnSpc>
                <a:spcPts val="2204"/>
              </a:lnSpc>
              <a:buNone/>
            </a:pPr>
            <a:r>
              <a:rPr lang="en-US" sz="1225" dirty="0">
                <a:solidFill>
                  <a:srgbClr val="EBECEF"/>
                </a:solidFill>
                <a:latin typeface="Epilogue" pitchFamily="34" charset="0"/>
                <a:ea typeface="Epilogue" pitchFamily="34" charset="-122"/>
                <a:cs typeface="Epilogue" pitchFamily="34" charset="-120"/>
              </a:rPr>
              <a:t>END AS [Age Range],</a:t>
            </a:r>
            <a:endParaRPr lang="en-US" sz="1225" dirty="0"/>
          </a:p>
        </p:txBody>
      </p:sp>
      <p:sp>
        <p:nvSpPr>
          <p:cNvPr id="12" name="Text 9"/>
          <p:cNvSpPr/>
          <p:nvPr/>
        </p:nvSpPr>
        <p:spPr>
          <a:xfrm>
            <a:off x="583168" y="4082062"/>
            <a:ext cx="13464064" cy="277740"/>
          </a:xfrm>
          <a:prstGeom prst="rect">
            <a:avLst/>
          </a:prstGeom>
          <a:noFill/>
          <a:ln/>
        </p:spPr>
        <p:txBody>
          <a:bodyPr wrap="none" rtlCol="0" anchor="t"/>
          <a:lstStyle/>
          <a:p>
            <a:pPr indent="0" marL="0">
              <a:lnSpc>
                <a:spcPts val="2204"/>
              </a:lnSpc>
              <a:buNone/>
            </a:pPr>
            <a:r>
              <a:rPr lang="en-US" sz="1225" dirty="0">
                <a:solidFill>
                  <a:srgbClr val="EBECEF"/>
                </a:solidFill>
                <a:latin typeface="Epilogue" pitchFamily="34" charset="0"/>
                <a:ea typeface="Epilogue" pitchFamily="34" charset="-122"/>
                <a:cs typeface="Epilogue" pitchFamily="34" charset="-120"/>
              </a:rPr>
              <a:t>SUM(CASE WHEN Purchased_Bike = 1 THEN 1 ELSE 0 END) AS Total_Sales,</a:t>
            </a:r>
            <a:endParaRPr lang="en-US" sz="1225" dirty="0"/>
          </a:p>
        </p:txBody>
      </p:sp>
      <p:sp>
        <p:nvSpPr>
          <p:cNvPr id="13" name="Text 10"/>
          <p:cNvSpPr/>
          <p:nvPr/>
        </p:nvSpPr>
        <p:spPr>
          <a:xfrm>
            <a:off x="583168" y="4514154"/>
            <a:ext cx="13464064" cy="277740"/>
          </a:xfrm>
          <a:prstGeom prst="rect">
            <a:avLst/>
          </a:prstGeom>
          <a:noFill/>
          <a:ln/>
        </p:spPr>
        <p:txBody>
          <a:bodyPr wrap="none" rtlCol="0" anchor="t"/>
          <a:lstStyle/>
          <a:p>
            <a:pPr indent="0" marL="0">
              <a:lnSpc>
                <a:spcPts val="2204"/>
              </a:lnSpc>
              <a:buNone/>
            </a:pPr>
            <a:r>
              <a:rPr lang="en-US" sz="1225" dirty="0">
                <a:solidFill>
                  <a:srgbClr val="EBECEF"/>
                </a:solidFill>
                <a:latin typeface="Epilogue" pitchFamily="34" charset="0"/>
                <a:ea typeface="Epilogue" pitchFamily="34" charset="-122"/>
                <a:cs typeface="Epilogue" pitchFamily="34" charset="-120"/>
              </a:rPr>
              <a:t>(SUM(CASE WHEN Purchased_Bike = 1 THEN 1 ELSE 0 END) / CAST(SUM(1) AS FLOAT)) * 100 AS Percentage</a:t>
            </a:r>
            <a:endParaRPr lang="en-US" sz="1225" dirty="0"/>
          </a:p>
        </p:txBody>
      </p:sp>
      <p:sp>
        <p:nvSpPr>
          <p:cNvPr id="14" name="Text 11"/>
          <p:cNvSpPr/>
          <p:nvPr/>
        </p:nvSpPr>
        <p:spPr>
          <a:xfrm>
            <a:off x="583168" y="4946246"/>
            <a:ext cx="13464064" cy="277740"/>
          </a:xfrm>
          <a:prstGeom prst="rect">
            <a:avLst/>
          </a:prstGeom>
          <a:noFill/>
          <a:ln/>
        </p:spPr>
        <p:txBody>
          <a:bodyPr wrap="none" rtlCol="0" anchor="t"/>
          <a:lstStyle/>
          <a:p>
            <a:pPr indent="0" marL="0">
              <a:lnSpc>
                <a:spcPts val="2204"/>
              </a:lnSpc>
              <a:buNone/>
            </a:pPr>
            <a:r>
              <a:rPr lang="en-US" sz="1225" dirty="0">
                <a:solidFill>
                  <a:srgbClr val="EBECEF"/>
                </a:solidFill>
                <a:latin typeface="Epilogue" pitchFamily="34" charset="0"/>
                <a:ea typeface="Epilogue" pitchFamily="34" charset="-122"/>
                <a:cs typeface="Epilogue" pitchFamily="34" charset="-120"/>
              </a:rPr>
              <a:t>FROM</a:t>
            </a:r>
            <a:endParaRPr lang="en-US" sz="1225" dirty="0"/>
          </a:p>
        </p:txBody>
      </p:sp>
      <p:sp>
        <p:nvSpPr>
          <p:cNvPr id="15" name="Text 12"/>
          <p:cNvSpPr/>
          <p:nvPr/>
        </p:nvSpPr>
        <p:spPr>
          <a:xfrm>
            <a:off x="583168" y="5378338"/>
            <a:ext cx="13464064" cy="277740"/>
          </a:xfrm>
          <a:prstGeom prst="rect">
            <a:avLst/>
          </a:prstGeom>
          <a:noFill/>
          <a:ln/>
        </p:spPr>
        <p:txBody>
          <a:bodyPr wrap="none" rtlCol="0" anchor="t"/>
          <a:lstStyle/>
          <a:p>
            <a:pPr indent="0" marL="0">
              <a:lnSpc>
                <a:spcPts val="2204"/>
              </a:lnSpc>
              <a:buNone/>
            </a:pPr>
            <a:r>
              <a:rPr lang="en-US" sz="1225" dirty="0">
                <a:solidFill>
                  <a:srgbClr val="EBECEF"/>
                </a:solidFill>
                <a:latin typeface="Epilogue" pitchFamily="34" charset="0"/>
                <a:ea typeface="Epilogue" pitchFamily="34" charset="-122"/>
                <a:cs typeface="Epilogue" pitchFamily="34" charset="-120"/>
              </a:rPr>
              <a:t>Bike_sale</a:t>
            </a:r>
            <a:endParaRPr lang="en-US" sz="1225" dirty="0"/>
          </a:p>
        </p:txBody>
      </p:sp>
      <p:sp>
        <p:nvSpPr>
          <p:cNvPr id="16" name="Text 13"/>
          <p:cNvSpPr/>
          <p:nvPr/>
        </p:nvSpPr>
        <p:spPr>
          <a:xfrm>
            <a:off x="583168" y="5810429"/>
            <a:ext cx="13464064" cy="277740"/>
          </a:xfrm>
          <a:prstGeom prst="rect">
            <a:avLst/>
          </a:prstGeom>
          <a:noFill/>
          <a:ln/>
        </p:spPr>
        <p:txBody>
          <a:bodyPr wrap="none" rtlCol="0" anchor="t"/>
          <a:lstStyle/>
          <a:p>
            <a:pPr indent="0" marL="0">
              <a:lnSpc>
                <a:spcPts val="2204"/>
              </a:lnSpc>
              <a:buNone/>
            </a:pPr>
            <a:r>
              <a:rPr lang="en-US" sz="1225" dirty="0">
                <a:solidFill>
                  <a:srgbClr val="EBECEF"/>
                </a:solidFill>
                <a:latin typeface="Epilogue" pitchFamily="34" charset="0"/>
                <a:ea typeface="Epilogue" pitchFamily="34" charset="-122"/>
                <a:cs typeface="Epilogue" pitchFamily="34" charset="-120"/>
              </a:rPr>
              <a:t>GROUP BY</a:t>
            </a:r>
            <a:endParaRPr lang="en-US" sz="1225" dirty="0"/>
          </a:p>
        </p:txBody>
      </p:sp>
      <p:sp>
        <p:nvSpPr>
          <p:cNvPr id="17" name="Text 14"/>
          <p:cNvSpPr/>
          <p:nvPr/>
        </p:nvSpPr>
        <p:spPr>
          <a:xfrm>
            <a:off x="583168" y="6242521"/>
            <a:ext cx="13464064" cy="277740"/>
          </a:xfrm>
          <a:prstGeom prst="rect">
            <a:avLst/>
          </a:prstGeom>
          <a:noFill/>
          <a:ln/>
        </p:spPr>
        <p:txBody>
          <a:bodyPr wrap="none" rtlCol="0" anchor="t"/>
          <a:lstStyle/>
          <a:p>
            <a:pPr indent="0" marL="0">
              <a:lnSpc>
                <a:spcPts val="2204"/>
              </a:lnSpc>
              <a:buNone/>
            </a:pPr>
            <a:r>
              <a:rPr lang="en-US" sz="1225" dirty="0">
                <a:solidFill>
                  <a:srgbClr val="EBECEF"/>
                </a:solidFill>
                <a:latin typeface="Epilogue" pitchFamily="34" charset="0"/>
                <a:ea typeface="Epilogue" pitchFamily="34" charset="-122"/>
                <a:cs typeface="Epilogue" pitchFamily="34" charset="-120"/>
              </a:rPr>
              <a:t>CASE</a:t>
            </a:r>
            <a:endParaRPr lang="en-US" sz="1225" dirty="0"/>
          </a:p>
        </p:txBody>
      </p:sp>
      <p:sp>
        <p:nvSpPr>
          <p:cNvPr id="18" name="Text 15"/>
          <p:cNvSpPr/>
          <p:nvPr/>
        </p:nvSpPr>
        <p:spPr>
          <a:xfrm>
            <a:off x="583168" y="6674613"/>
            <a:ext cx="13464064" cy="277740"/>
          </a:xfrm>
          <a:prstGeom prst="rect">
            <a:avLst/>
          </a:prstGeom>
          <a:noFill/>
          <a:ln/>
        </p:spPr>
        <p:txBody>
          <a:bodyPr wrap="none" rtlCol="0" anchor="t"/>
          <a:lstStyle/>
          <a:p>
            <a:pPr indent="0" marL="0">
              <a:lnSpc>
                <a:spcPts val="2204"/>
              </a:lnSpc>
              <a:buNone/>
            </a:pPr>
            <a:r>
              <a:rPr lang="en-US" sz="1225" dirty="0">
                <a:solidFill>
                  <a:srgbClr val="EBECEF"/>
                </a:solidFill>
                <a:latin typeface="Epilogue" pitchFamily="34" charset="0"/>
                <a:ea typeface="Epilogue" pitchFamily="34" charset="-122"/>
                <a:cs typeface="Epilogue" pitchFamily="34" charset="-120"/>
              </a:rPr>
              <a:t>WHEN Age &gt;= 25 AND Age &lt;= 32 THEN '25-32'</a:t>
            </a:r>
            <a:endParaRPr lang="en-US" sz="1225" dirty="0"/>
          </a:p>
        </p:txBody>
      </p:sp>
      <p:sp>
        <p:nvSpPr>
          <p:cNvPr id="19" name="Text 16"/>
          <p:cNvSpPr/>
          <p:nvPr/>
        </p:nvSpPr>
        <p:spPr>
          <a:xfrm>
            <a:off x="583168" y="7106705"/>
            <a:ext cx="13464064" cy="277740"/>
          </a:xfrm>
          <a:prstGeom prst="rect">
            <a:avLst/>
          </a:prstGeom>
          <a:noFill/>
          <a:ln/>
        </p:spPr>
        <p:txBody>
          <a:bodyPr wrap="none" rtlCol="0" anchor="t"/>
          <a:lstStyle/>
          <a:p>
            <a:pPr indent="0" marL="0">
              <a:lnSpc>
                <a:spcPts val="2204"/>
              </a:lnSpc>
              <a:buNone/>
            </a:pPr>
            <a:r>
              <a:rPr lang="en-US" sz="1225" dirty="0">
                <a:solidFill>
                  <a:srgbClr val="EBECEF"/>
                </a:solidFill>
                <a:latin typeface="Epilogue" pitchFamily="34" charset="0"/>
                <a:ea typeface="Epilogue" pitchFamily="34" charset="-122"/>
                <a:cs typeface="Epilogue" pitchFamily="34" charset="-120"/>
              </a:rPr>
              <a:t>WHEN Age &gt; 32 AND Age &lt;= 45 THEN '32-45'</a:t>
            </a:r>
            <a:endParaRPr lang="en-US" sz="1225" dirty="0"/>
          </a:p>
        </p:txBody>
      </p:sp>
      <p:sp>
        <p:nvSpPr>
          <p:cNvPr id="20" name="Text 17"/>
          <p:cNvSpPr/>
          <p:nvPr/>
        </p:nvSpPr>
        <p:spPr>
          <a:xfrm>
            <a:off x="583168" y="7538797"/>
            <a:ext cx="13464064" cy="277740"/>
          </a:xfrm>
          <a:prstGeom prst="rect">
            <a:avLst/>
          </a:prstGeom>
          <a:noFill/>
          <a:ln/>
        </p:spPr>
        <p:txBody>
          <a:bodyPr wrap="none" rtlCol="0" anchor="t"/>
          <a:lstStyle/>
          <a:p>
            <a:pPr indent="0" marL="0">
              <a:lnSpc>
                <a:spcPts val="2204"/>
              </a:lnSpc>
              <a:buNone/>
            </a:pPr>
            <a:r>
              <a:rPr lang="en-US" sz="1225" dirty="0">
                <a:solidFill>
                  <a:srgbClr val="EBECEF"/>
                </a:solidFill>
                <a:latin typeface="Epilogue" pitchFamily="34" charset="0"/>
                <a:ea typeface="Epilogue" pitchFamily="34" charset="-122"/>
                <a:cs typeface="Epilogue" pitchFamily="34" charset="-120"/>
              </a:rPr>
              <a:t>WHEN Age &gt; 45 AND Age &lt;= 60 THEN '45-60'</a:t>
            </a:r>
            <a:endParaRPr lang="en-US" sz="1225" dirty="0"/>
          </a:p>
        </p:txBody>
      </p:sp>
      <p:sp>
        <p:nvSpPr>
          <p:cNvPr id="21" name="Text 18"/>
          <p:cNvSpPr/>
          <p:nvPr/>
        </p:nvSpPr>
        <p:spPr>
          <a:xfrm>
            <a:off x="583168" y="7970889"/>
            <a:ext cx="13464064" cy="277740"/>
          </a:xfrm>
          <a:prstGeom prst="rect">
            <a:avLst/>
          </a:prstGeom>
          <a:noFill/>
          <a:ln/>
        </p:spPr>
        <p:txBody>
          <a:bodyPr wrap="none" rtlCol="0" anchor="t"/>
          <a:lstStyle/>
          <a:p>
            <a:pPr indent="0" marL="0">
              <a:lnSpc>
                <a:spcPts val="2204"/>
              </a:lnSpc>
              <a:buNone/>
            </a:pPr>
            <a:r>
              <a:rPr lang="en-US" sz="1225" dirty="0">
                <a:solidFill>
                  <a:srgbClr val="EBECEF"/>
                </a:solidFill>
                <a:latin typeface="Epilogue" pitchFamily="34" charset="0"/>
                <a:ea typeface="Epilogue" pitchFamily="34" charset="-122"/>
                <a:cs typeface="Epilogue" pitchFamily="34" charset="-120"/>
              </a:rPr>
              <a:t>ELSE 'Above 60'</a:t>
            </a:r>
            <a:endParaRPr lang="en-US" sz="1225" dirty="0"/>
          </a:p>
        </p:txBody>
      </p:sp>
      <p:sp>
        <p:nvSpPr>
          <p:cNvPr id="22" name="Text 19"/>
          <p:cNvSpPr/>
          <p:nvPr/>
        </p:nvSpPr>
        <p:spPr>
          <a:xfrm>
            <a:off x="583168" y="8402980"/>
            <a:ext cx="13464064" cy="277740"/>
          </a:xfrm>
          <a:prstGeom prst="rect">
            <a:avLst/>
          </a:prstGeom>
          <a:noFill/>
          <a:ln/>
        </p:spPr>
        <p:txBody>
          <a:bodyPr wrap="none" rtlCol="0" anchor="t"/>
          <a:lstStyle/>
          <a:p>
            <a:pPr indent="0" marL="0">
              <a:lnSpc>
                <a:spcPts val="2204"/>
              </a:lnSpc>
              <a:buNone/>
            </a:pPr>
            <a:r>
              <a:rPr lang="en-US" sz="1225" dirty="0">
                <a:solidFill>
                  <a:srgbClr val="EBECEF"/>
                </a:solidFill>
                <a:latin typeface="Epilogue" pitchFamily="34" charset="0"/>
                <a:ea typeface="Epilogue" pitchFamily="34" charset="-122"/>
                <a:cs typeface="Epilogue" pitchFamily="34" charset="-120"/>
              </a:rPr>
              <a:t>END;</a:t>
            </a:r>
            <a:endParaRPr lang="en-US" sz="1225" dirty="0"/>
          </a:p>
        </p:txBody>
      </p:sp>
      <p:sp>
        <p:nvSpPr>
          <p:cNvPr id="23" name="Text 20"/>
          <p:cNvSpPr/>
          <p:nvPr/>
        </p:nvSpPr>
        <p:spPr>
          <a:xfrm>
            <a:off x="583168" y="8835072"/>
            <a:ext cx="13464064" cy="277740"/>
          </a:xfrm>
          <a:prstGeom prst="rect">
            <a:avLst/>
          </a:prstGeom>
          <a:noFill/>
          <a:ln/>
        </p:spPr>
        <p:txBody>
          <a:bodyPr wrap="none" rtlCol="0" anchor="t"/>
          <a:lstStyle/>
          <a:p>
            <a:pPr indent="0" marL="0">
              <a:lnSpc>
                <a:spcPts val="2204"/>
              </a:lnSpc>
              <a:buNone/>
            </a:pPr>
            <a:r>
              <a:rPr lang="en-US" sz="1225" dirty="0">
                <a:solidFill>
                  <a:srgbClr val="EBECEF"/>
                </a:solidFill>
                <a:latin typeface="Epilogue" pitchFamily="34" charset="0"/>
                <a:ea typeface="Epilogue" pitchFamily="34" charset="-122"/>
                <a:cs typeface="Epilogue" pitchFamily="34" charset="-120"/>
              </a:rPr>
              <a:t>Explanation: This query calculates the sales by age range. It groups the data into specific age ranges and calculates the total sales and percentage of sales for each range</a:t>
            </a:r>
            <a:endParaRPr lang="en-US" sz="122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80E26"/>
          </a:solidFill>
          <a:ln w="7620">
            <a:solidFill>
              <a:srgbClr val="565151"/>
            </a:solidFill>
            <a:prstDash val="solid"/>
          </a:ln>
        </p:spPr>
      </p:sp>
      <p:sp>
        <p:nvSpPr>
          <p:cNvPr id="4" name="Text 1"/>
          <p:cNvSpPr/>
          <p:nvPr/>
        </p:nvSpPr>
        <p:spPr>
          <a:xfrm>
            <a:off x="583168" y="424528"/>
            <a:ext cx="13464064" cy="1003408"/>
          </a:xfrm>
          <a:prstGeom prst="rect">
            <a:avLst/>
          </a:prstGeom>
          <a:noFill/>
          <a:ln/>
        </p:spPr>
        <p:txBody>
          <a:bodyPr wrap="square" rtlCol="0" anchor="t"/>
          <a:lstStyle/>
          <a:p>
            <a:pPr indent="0" marL="0">
              <a:lnSpc>
                <a:spcPts val="3980"/>
              </a:lnSpc>
              <a:buNone/>
            </a:pPr>
            <a:r>
              <a:rPr lang="en-US" sz="3062" dirty="0">
                <a:solidFill>
                  <a:srgbClr val="FFFFFF"/>
                </a:solidFill>
                <a:latin typeface="Fraunces" pitchFamily="34" charset="0"/>
                <a:ea typeface="Fraunces" pitchFamily="34" charset="-122"/>
                <a:cs typeface="Fraunces" pitchFamily="34" charset="-120"/>
              </a:rPr>
              <a:t>Query 6: Finding the sum of sales by continents (assuming the Region column represents continents)</a:t>
            </a:r>
            <a:endParaRPr lang="en-US" sz="3062" dirty="0"/>
          </a:p>
        </p:txBody>
      </p:sp>
      <p:sp>
        <p:nvSpPr>
          <p:cNvPr id="5" name="Text 2"/>
          <p:cNvSpPr/>
          <p:nvPr/>
        </p:nvSpPr>
        <p:spPr>
          <a:xfrm>
            <a:off x="583168" y="1659464"/>
            <a:ext cx="13464064" cy="277740"/>
          </a:xfrm>
          <a:prstGeom prst="rect">
            <a:avLst/>
          </a:prstGeom>
          <a:noFill/>
          <a:ln/>
        </p:spPr>
        <p:txBody>
          <a:bodyPr wrap="none" rtlCol="0" anchor="t"/>
          <a:lstStyle/>
          <a:p>
            <a:pPr indent="0" marL="0">
              <a:lnSpc>
                <a:spcPts val="2204"/>
              </a:lnSpc>
              <a:buNone/>
            </a:pPr>
            <a:r>
              <a:rPr lang="en-US" sz="1225" dirty="0">
                <a:solidFill>
                  <a:srgbClr val="EBECEF"/>
                </a:solidFill>
                <a:latin typeface="Epilogue" pitchFamily="34" charset="0"/>
                <a:ea typeface="Epilogue" pitchFamily="34" charset="-122"/>
                <a:cs typeface="Epilogue" pitchFamily="34" charset="-120"/>
              </a:rPr>
              <a:t>SELECT Region, SUM(Purchased_Bike) AS Total_Sales</a:t>
            </a:r>
            <a:endParaRPr lang="en-US" sz="1225" dirty="0"/>
          </a:p>
        </p:txBody>
      </p:sp>
      <p:sp>
        <p:nvSpPr>
          <p:cNvPr id="6" name="Text 3"/>
          <p:cNvSpPr/>
          <p:nvPr/>
        </p:nvSpPr>
        <p:spPr>
          <a:xfrm>
            <a:off x="583168" y="2091556"/>
            <a:ext cx="13464064" cy="277740"/>
          </a:xfrm>
          <a:prstGeom prst="rect">
            <a:avLst/>
          </a:prstGeom>
          <a:noFill/>
          <a:ln/>
        </p:spPr>
        <p:txBody>
          <a:bodyPr wrap="none" rtlCol="0" anchor="t"/>
          <a:lstStyle/>
          <a:p>
            <a:pPr indent="0" marL="0">
              <a:lnSpc>
                <a:spcPts val="2204"/>
              </a:lnSpc>
              <a:buNone/>
            </a:pPr>
            <a:r>
              <a:rPr lang="en-US" sz="1225" dirty="0">
                <a:solidFill>
                  <a:srgbClr val="EBECEF"/>
                </a:solidFill>
                <a:latin typeface="Epilogue" pitchFamily="34" charset="0"/>
                <a:ea typeface="Epilogue" pitchFamily="34" charset="-122"/>
                <a:cs typeface="Epilogue" pitchFamily="34" charset="-120"/>
              </a:rPr>
              <a:t>FROM Bike_sale</a:t>
            </a:r>
            <a:endParaRPr lang="en-US" sz="1225" dirty="0"/>
          </a:p>
        </p:txBody>
      </p:sp>
      <p:sp>
        <p:nvSpPr>
          <p:cNvPr id="7" name="Text 4"/>
          <p:cNvSpPr/>
          <p:nvPr/>
        </p:nvSpPr>
        <p:spPr>
          <a:xfrm>
            <a:off x="583168" y="2523648"/>
            <a:ext cx="13464064" cy="277740"/>
          </a:xfrm>
          <a:prstGeom prst="rect">
            <a:avLst/>
          </a:prstGeom>
          <a:noFill/>
          <a:ln/>
        </p:spPr>
        <p:txBody>
          <a:bodyPr wrap="none" rtlCol="0" anchor="t"/>
          <a:lstStyle/>
          <a:p>
            <a:pPr indent="0" marL="0">
              <a:lnSpc>
                <a:spcPts val="2204"/>
              </a:lnSpc>
              <a:buNone/>
            </a:pPr>
            <a:r>
              <a:rPr lang="en-US" sz="1225" dirty="0">
                <a:solidFill>
                  <a:srgbClr val="EBECEF"/>
                </a:solidFill>
                <a:latin typeface="Epilogue" pitchFamily="34" charset="0"/>
                <a:ea typeface="Epilogue" pitchFamily="34" charset="-122"/>
                <a:cs typeface="Epilogue" pitchFamily="34" charset="-120"/>
              </a:rPr>
              <a:t>GROUP BY Region;</a:t>
            </a:r>
            <a:endParaRPr lang="en-US" sz="1225" dirty="0"/>
          </a:p>
        </p:txBody>
      </p:sp>
      <p:sp>
        <p:nvSpPr>
          <p:cNvPr id="8" name="Text 5"/>
          <p:cNvSpPr/>
          <p:nvPr/>
        </p:nvSpPr>
        <p:spPr>
          <a:xfrm>
            <a:off x="583168" y="2955740"/>
            <a:ext cx="13464064" cy="277740"/>
          </a:xfrm>
          <a:prstGeom prst="rect">
            <a:avLst/>
          </a:prstGeom>
          <a:noFill/>
          <a:ln/>
        </p:spPr>
        <p:txBody>
          <a:bodyPr wrap="none" rtlCol="0" anchor="t"/>
          <a:lstStyle/>
          <a:p>
            <a:pPr indent="0" marL="0">
              <a:lnSpc>
                <a:spcPts val="2204"/>
              </a:lnSpc>
              <a:buNone/>
            </a:pPr>
            <a:r>
              <a:rPr lang="en-US" sz="1225" dirty="0">
                <a:solidFill>
                  <a:srgbClr val="EBECEF"/>
                </a:solidFill>
                <a:latin typeface="Epilogue" pitchFamily="34" charset="0"/>
                <a:ea typeface="Epilogue" pitchFamily="34" charset="-122"/>
                <a:cs typeface="Epilogue" pitchFamily="34" charset="-120"/>
              </a:rPr>
              <a:t>Explanation: This query calculates the total sales for each region/continent by grouping the data based on the Region column.</a:t>
            </a:r>
            <a:endParaRPr lang="en-US" sz="1225" dirty="0"/>
          </a:p>
        </p:txBody>
      </p:sp>
      <p:pic>
        <p:nvPicPr>
          <p:cNvPr id="9" name="Image 1" descr="preencoded.png">    </p:cNvPr>
          <p:cNvPicPr>
            <a:picLocks noChangeAspect="1"/>
          </p:cNvPicPr>
          <p:nvPr/>
        </p:nvPicPr>
        <p:blipFill>
          <a:blip r:embed="rId2"/>
          <a:stretch>
            <a:fillRect/>
          </a:stretch>
        </p:blipFill>
        <p:spPr>
          <a:xfrm>
            <a:off x="583168" y="3387832"/>
            <a:ext cx="13464064" cy="962279"/>
          </a:xfrm>
          <a:prstGeom prst="rect">
            <a:avLst/>
          </a:prstGeom>
        </p:spPr>
      </p:pic>
      <p:pic>
        <p:nvPicPr>
          <p:cNvPr id="10" name="Image 2" descr="preencoded.png">    </p:cNvPr>
          <p:cNvPicPr>
            <a:picLocks noChangeAspect="1"/>
          </p:cNvPicPr>
          <p:nvPr/>
        </p:nvPicPr>
        <p:blipFill>
          <a:blip r:embed="rId3"/>
          <a:stretch>
            <a:fillRect/>
          </a:stretch>
        </p:blipFill>
        <p:spPr>
          <a:xfrm>
            <a:off x="583168" y="4542992"/>
            <a:ext cx="13464064" cy="962279"/>
          </a:xfrm>
          <a:prstGeom prst="rect">
            <a:avLst/>
          </a:prstGeom>
        </p:spPr>
      </p:pic>
      <p:pic>
        <p:nvPicPr>
          <p:cNvPr id="11" name="Image 3" descr="preencoded.png">    </p:cNvPr>
          <p:cNvPicPr>
            <a:picLocks noChangeAspect="1"/>
          </p:cNvPicPr>
          <p:nvPr/>
        </p:nvPicPr>
        <p:blipFill>
          <a:blip r:embed="rId4"/>
          <a:stretch>
            <a:fillRect/>
          </a:stretch>
        </p:blipFill>
        <p:spPr>
          <a:xfrm>
            <a:off x="583168" y="5698152"/>
            <a:ext cx="13464064" cy="962279"/>
          </a:xfrm>
          <a:prstGeom prst="rect">
            <a:avLst/>
          </a:prstGeom>
        </p:spPr>
      </p:pic>
      <p:pic>
        <p:nvPicPr>
          <p:cNvPr id="12" name="Image 4" descr="preencoded.png">    </p:cNvPr>
          <p:cNvPicPr>
            <a:picLocks noChangeAspect="1"/>
          </p:cNvPicPr>
          <p:nvPr/>
        </p:nvPicPr>
        <p:blipFill>
          <a:blip r:embed="rId5"/>
          <a:stretch>
            <a:fillRect/>
          </a:stretch>
        </p:blipFill>
        <p:spPr>
          <a:xfrm>
            <a:off x="583168" y="6853312"/>
            <a:ext cx="13464064" cy="96227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80E26"/>
          </a:solidFill>
          <a:ln w="7620">
            <a:solidFill>
              <a:srgbClr val="565151"/>
            </a:solidFill>
            <a:prstDash val="solid"/>
          </a:ln>
        </p:spPr>
      </p:sp>
      <p:sp>
        <p:nvSpPr>
          <p:cNvPr id="4" name="Text 1"/>
          <p:cNvSpPr/>
          <p:nvPr/>
        </p:nvSpPr>
        <p:spPr>
          <a:xfrm>
            <a:off x="833199" y="765970"/>
            <a:ext cx="10447020" cy="573325"/>
          </a:xfrm>
          <a:prstGeom prst="rect">
            <a:avLst/>
          </a:prstGeom>
          <a:noFill/>
          <a:ln/>
        </p:spPr>
        <p:txBody>
          <a:bodyPr wrap="none" rtlCol="0" anchor="t"/>
          <a:lstStyle/>
          <a:p>
            <a:pPr indent="0" marL="0">
              <a:lnSpc>
                <a:spcPts val="4549"/>
              </a:lnSpc>
              <a:buNone/>
            </a:pPr>
            <a:r>
              <a:rPr lang="en-US" sz="3499" dirty="0">
                <a:solidFill>
                  <a:srgbClr val="FFFFFF"/>
                </a:solidFill>
                <a:latin typeface="Fraunces" pitchFamily="34" charset="0"/>
                <a:ea typeface="Fraunces" pitchFamily="34" charset="-122"/>
                <a:cs typeface="Fraunces" pitchFamily="34" charset="-120"/>
              </a:rPr>
              <a:t>Query 7: Finding the commute distance by gender</a:t>
            </a:r>
            <a:endParaRPr lang="en-US" sz="3499" dirty="0"/>
          </a:p>
        </p:txBody>
      </p:sp>
      <p:sp>
        <p:nvSpPr>
          <p:cNvPr id="5" name="Text 2"/>
          <p:cNvSpPr/>
          <p:nvPr/>
        </p:nvSpPr>
        <p:spPr>
          <a:xfrm>
            <a:off x="833199" y="1670101"/>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SELECT Gender,</a:t>
            </a:r>
            <a:endParaRPr lang="en-US" sz="1750" dirty="0"/>
          </a:p>
        </p:txBody>
      </p:sp>
      <p:sp>
        <p:nvSpPr>
          <p:cNvPr id="6" name="Text 3"/>
          <p:cNvSpPr/>
          <p:nvPr/>
        </p:nvSpPr>
        <p:spPr>
          <a:xfrm>
            <a:off x="833199" y="2287510"/>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SUM(CASE WHEN Commute_Distance = '0-5 Miles' THEN 1</a:t>
            </a:r>
            <a:endParaRPr lang="en-US" sz="1750" dirty="0"/>
          </a:p>
        </p:txBody>
      </p:sp>
      <p:sp>
        <p:nvSpPr>
          <p:cNvPr id="7" name="Text 4"/>
          <p:cNvSpPr/>
          <p:nvPr/>
        </p:nvSpPr>
        <p:spPr>
          <a:xfrm>
            <a:off x="833199" y="2904919"/>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WHEN Commute_Distance = '5-10 Miles' THEN 2</a:t>
            </a:r>
            <a:endParaRPr lang="en-US" sz="1750" dirty="0"/>
          </a:p>
        </p:txBody>
      </p:sp>
      <p:sp>
        <p:nvSpPr>
          <p:cNvPr id="8" name="Text 5"/>
          <p:cNvSpPr/>
          <p:nvPr/>
        </p:nvSpPr>
        <p:spPr>
          <a:xfrm>
            <a:off x="833199" y="3522328"/>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WHEN Commute_Distance = '10-20 Miles' THEN 3</a:t>
            </a:r>
            <a:endParaRPr lang="en-US" sz="1750" dirty="0"/>
          </a:p>
        </p:txBody>
      </p:sp>
      <p:sp>
        <p:nvSpPr>
          <p:cNvPr id="9" name="Text 6"/>
          <p:cNvSpPr/>
          <p:nvPr/>
        </p:nvSpPr>
        <p:spPr>
          <a:xfrm>
            <a:off x="833199" y="4139737"/>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ELSE 4</a:t>
            </a:r>
            <a:endParaRPr lang="en-US" sz="1750" dirty="0"/>
          </a:p>
        </p:txBody>
      </p:sp>
      <p:sp>
        <p:nvSpPr>
          <p:cNvPr id="10" name="Text 7"/>
          <p:cNvSpPr/>
          <p:nvPr/>
        </p:nvSpPr>
        <p:spPr>
          <a:xfrm>
            <a:off x="833199" y="4757147"/>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END) AS Commute_Distance</a:t>
            </a:r>
            <a:endParaRPr lang="en-US" sz="1750" dirty="0"/>
          </a:p>
        </p:txBody>
      </p:sp>
      <p:sp>
        <p:nvSpPr>
          <p:cNvPr id="11" name="Text 8"/>
          <p:cNvSpPr/>
          <p:nvPr/>
        </p:nvSpPr>
        <p:spPr>
          <a:xfrm>
            <a:off x="833199" y="5374556"/>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FROM Bike_sale</a:t>
            </a:r>
            <a:endParaRPr lang="en-US" sz="1750" dirty="0"/>
          </a:p>
        </p:txBody>
      </p:sp>
      <p:sp>
        <p:nvSpPr>
          <p:cNvPr id="12" name="Text 9"/>
          <p:cNvSpPr/>
          <p:nvPr/>
        </p:nvSpPr>
        <p:spPr>
          <a:xfrm>
            <a:off x="833199" y="5991965"/>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GROUP BY Gender;</a:t>
            </a:r>
            <a:endParaRPr lang="en-US" sz="1750" dirty="0"/>
          </a:p>
        </p:txBody>
      </p:sp>
      <p:sp>
        <p:nvSpPr>
          <p:cNvPr id="13" name="Text 10"/>
          <p:cNvSpPr/>
          <p:nvPr/>
        </p:nvSpPr>
        <p:spPr>
          <a:xfrm>
            <a:off x="833199" y="6609374"/>
            <a:ext cx="12964001" cy="793744"/>
          </a:xfrm>
          <a:prstGeom prst="rect">
            <a:avLst/>
          </a:prstGeom>
          <a:noFill/>
          <a:ln/>
        </p:spPr>
        <p:txBody>
          <a:bodyPr wrap="squar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Explanation: This query calculates the commute distance by summing the corresponding values for each gender. It assigns specific weights for different commute distance ranges. The result is the commute distance by gender.</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080E26"/>
          </a:solidFill>
          <a:ln w="7620">
            <a:solidFill>
              <a:srgbClr val="565151"/>
            </a:solidFill>
            <a:prstDash val="solid"/>
          </a:ln>
        </p:spPr>
      </p:sp>
      <p:sp>
        <p:nvSpPr>
          <p:cNvPr id="4" name="Text 1"/>
          <p:cNvSpPr/>
          <p:nvPr/>
        </p:nvSpPr>
        <p:spPr>
          <a:xfrm>
            <a:off x="833199" y="1714067"/>
            <a:ext cx="12964001" cy="1146651"/>
          </a:xfrm>
          <a:prstGeom prst="rect">
            <a:avLst/>
          </a:prstGeom>
          <a:noFill/>
          <a:ln/>
        </p:spPr>
        <p:txBody>
          <a:bodyPr wrap="square" rtlCol="0" anchor="t"/>
          <a:lstStyle/>
          <a:p>
            <a:pPr indent="0" marL="0">
              <a:lnSpc>
                <a:spcPts val="4549"/>
              </a:lnSpc>
              <a:buNone/>
            </a:pPr>
            <a:r>
              <a:rPr lang="en-US" sz="3499" dirty="0">
                <a:solidFill>
                  <a:srgbClr val="FFFFFF"/>
                </a:solidFill>
                <a:latin typeface="Fraunces" pitchFamily="34" charset="0"/>
                <a:ea typeface="Fraunces" pitchFamily="34" charset="-122"/>
                <a:cs typeface="Fraunces" pitchFamily="34" charset="-120"/>
              </a:rPr>
              <a:t>Query 8: Checking the trend of purchasing bikes by commute distance</a:t>
            </a:r>
            <a:endParaRPr lang="en-US" sz="3499" dirty="0"/>
          </a:p>
        </p:txBody>
      </p:sp>
      <p:sp>
        <p:nvSpPr>
          <p:cNvPr id="5" name="Text 2"/>
          <p:cNvSpPr/>
          <p:nvPr/>
        </p:nvSpPr>
        <p:spPr>
          <a:xfrm>
            <a:off x="833199" y="3191523"/>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SELECT Commute_Distance, COUNT(*) AS Number_of_Purchases</a:t>
            </a:r>
            <a:endParaRPr lang="en-US" sz="1750" dirty="0"/>
          </a:p>
        </p:txBody>
      </p:sp>
      <p:sp>
        <p:nvSpPr>
          <p:cNvPr id="6" name="Text 3"/>
          <p:cNvSpPr/>
          <p:nvPr/>
        </p:nvSpPr>
        <p:spPr>
          <a:xfrm>
            <a:off x="833199" y="3808932"/>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FROM Bike_sale</a:t>
            </a:r>
            <a:endParaRPr lang="en-US" sz="1750" dirty="0"/>
          </a:p>
        </p:txBody>
      </p:sp>
      <p:sp>
        <p:nvSpPr>
          <p:cNvPr id="7" name="Text 4"/>
          <p:cNvSpPr/>
          <p:nvPr/>
        </p:nvSpPr>
        <p:spPr>
          <a:xfrm>
            <a:off x="833199" y="4426341"/>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WHERE Purchased_Bike = 1</a:t>
            </a:r>
            <a:endParaRPr lang="en-US" sz="1750" dirty="0"/>
          </a:p>
        </p:txBody>
      </p:sp>
      <p:sp>
        <p:nvSpPr>
          <p:cNvPr id="8" name="Text 5"/>
          <p:cNvSpPr/>
          <p:nvPr/>
        </p:nvSpPr>
        <p:spPr>
          <a:xfrm>
            <a:off x="833199" y="5043750"/>
            <a:ext cx="12964001" cy="396872"/>
          </a:xfrm>
          <a:prstGeom prst="rect">
            <a:avLst/>
          </a:prstGeom>
          <a:noFill/>
          <a:ln/>
        </p:spPr>
        <p:txBody>
          <a:bodyPr wrap="non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GROUP BY Commute_Distance;</a:t>
            </a:r>
            <a:endParaRPr lang="en-US" sz="1750" dirty="0"/>
          </a:p>
        </p:txBody>
      </p:sp>
      <p:sp>
        <p:nvSpPr>
          <p:cNvPr id="9" name="Text 6"/>
          <p:cNvSpPr/>
          <p:nvPr/>
        </p:nvSpPr>
        <p:spPr>
          <a:xfrm>
            <a:off x="833199" y="5661159"/>
            <a:ext cx="12964001" cy="793744"/>
          </a:xfrm>
          <a:prstGeom prst="rect">
            <a:avLst/>
          </a:prstGeom>
          <a:noFill/>
          <a:ln/>
        </p:spPr>
        <p:txBody>
          <a:bodyPr wrap="square" rtlCol="0" anchor="t"/>
          <a:lstStyle/>
          <a:p>
            <a:pPr indent="0" marL="0">
              <a:lnSpc>
                <a:spcPts val="3149"/>
              </a:lnSpc>
              <a:buNone/>
            </a:pPr>
            <a:r>
              <a:rPr lang="en-US" sz="1750" dirty="0">
                <a:solidFill>
                  <a:srgbClr val="EBECEF"/>
                </a:solidFill>
                <a:latin typeface="Epilogue" pitchFamily="34" charset="0"/>
                <a:ea typeface="Epilogue" pitchFamily="34" charset="-122"/>
                <a:cs typeface="Epilogue" pitchFamily="34" charset="-120"/>
              </a:rPr>
              <a:t>Explanation: This query calculates the number of purchased bikes for each commute distance range. It provides insights into the trend of bike purchases based on different commute distances.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2023-07-04T18:00:38Z</dcterms:created>
  <dcterms:modified xsi:type="dcterms:W3CDTF">2023-07-04T18:00:38Z</dcterms:modified>
</cp:coreProperties>
</file>